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DE857B-ED5D-4A89-B7DA-6AEC50B7C446}">
  <a:tblStyle styleId="{89DE857B-ED5D-4A89-B7DA-6AEC50B7C446}"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9"/>
  </p:normalViewPr>
  <p:slideViewPr>
    <p:cSldViewPr snapToGrid="0">
      <p:cViewPr varScale="1">
        <p:scale>
          <a:sx n="136" d="100"/>
          <a:sy n="136" d="100"/>
        </p:scale>
        <p:origin x="9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raw.githubusercontent.com/brensolc/activated_carbon/master/Images/experiments.JP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21d0d0f1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100">
                <a:solidFill>
                  <a:schemeClr val="dk1"/>
                </a:solidFill>
              </a:rPr>
              <a:t>Mateo</a:t>
            </a:r>
            <a:endParaRPr sz="1100">
              <a:solidFill>
                <a:schemeClr val="dk1"/>
              </a:solidFill>
            </a:endParaRPr>
          </a:p>
          <a:p>
            <a:pPr marL="0" lvl="0" indent="0" algn="l" rtl="0">
              <a:lnSpc>
                <a:spcPct val="100000"/>
              </a:lnSpc>
              <a:spcBef>
                <a:spcPts val="0"/>
              </a:spcBef>
              <a:spcAft>
                <a:spcPts val="0"/>
              </a:spcAft>
              <a:buNone/>
            </a:pPr>
            <a:endParaRPr sz="1100">
              <a:solidFill>
                <a:schemeClr val="dk1"/>
              </a:solidFill>
            </a:endParaRPr>
          </a:p>
          <a:p>
            <a:pPr marL="0" lvl="0" indent="0" algn="l" rtl="0">
              <a:lnSpc>
                <a:spcPct val="100000"/>
              </a:lnSpc>
              <a:spcBef>
                <a:spcPts val="0"/>
              </a:spcBef>
              <a:spcAft>
                <a:spcPts val="0"/>
              </a:spcAft>
              <a:buNone/>
            </a:pPr>
            <a:r>
              <a:rPr lang="en-US" sz="1100">
                <a:solidFill>
                  <a:schemeClr val="dk1"/>
                </a:solidFill>
                <a:highlight>
                  <a:schemeClr val="lt1"/>
                </a:highlight>
              </a:rPr>
              <a:t>Hi we are DOM (dissolved organic matter). We were previously the subteams Humic Acid Removal and Activated Carbon. We are investigating the optimal conditions to remove dissolved organic matter in water. In the lab, we model dissolved organic matter with humic acid which we pump into our water. You can find more about our work on this github link. My name is Mateo… [Let everyone quickly introduce themselves]</a:t>
            </a:r>
            <a:endParaRPr sz="1100">
              <a:solidFill>
                <a:schemeClr val="dk1"/>
              </a:solidFill>
            </a:endParaRPr>
          </a:p>
        </p:txBody>
      </p:sp>
      <p:sp>
        <p:nvSpPr>
          <p:cNvPr id="82" name="Google Shape;82;g521d0d0f1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6b26a1e2c4_6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Rachel`</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In our ProCoDA method file, we are using the same setpoints as the ones used last year which you can see in our appendix slides (page 19). To find the optimal coagulant dosage, we will make solutions of various concentrations of coagulant for 5 mg/L of humic acid solution. The humic acid solution will also have clay which helps provide turbidity readings since the density of humic acid and water are similar. Afterwards, we will run same concentration of humic acid with the optimal coagulant dosage found in the previous experiment with activated carbon and varying amounts of clay, to see if activated carbon can also create turbidity with greater ability for floc formation. We will repeat these trials for increasing concentrations of humic acid.</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Materials: Clay helps provide turbidity readings due its larger particle size. Humic acid is used as a model of dissolved organic matter. Activated carbon is used as substitute for clay and for other filtering effects. The pumps pump fluid into and out of the system. The turbidimeter measures how clear the sample is. The sedimentation tank separates floccs from clean water. The flocculator is where flocs form.</a:t>
            </a:r>
            <a:endParaRPr sz="1100">
              <a:solidFill>
                <a:schemeClr val="dk1"/>
              </a:solidFill>
            </a:endParaRPr>
          </a:p>
        </p:txBody>
      </p:sp>
      <p:sp>
        <p:nvSpPr>
          <p:cNvPr id="188" name="Google Shape;188;g16b26a1e2c4_6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28d5fc590c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Rachel</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For our experiments, we plan on making solutions of these coagulant concentrations for these dosages of humic acid based on experimental results from 2017-2020. We based these values from the table in Figure 3 where we are going to use values within 1 mg/L from the optimal coagulant dosage for those concentrations of humic acid. We have started running trials for 5 mg/L of humic acid.</a:t>
            </a:r>
            <a:endParaRPr sz="1000"/>
          </a:p>
        </p:txBody>
      </p:sp>
      <p:sp>
        <p:nvSpPr>
          <p:cNvPr id="196" name="Google Shape;196;g128d5fc590c_2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96bf9fdaa1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Rachel</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457200" lvl="0" indent="-298450" algn="l" rtl="0">
              <a:spcBef>
                <a:spcPts val="0"/>
              </a:spcBef>
              <a:spcAft>
                <a:spcPts val="0"/>
              </a:spcAft>
              <a:buClr>
                <a:schemeClr val="dk1"/>
              </a:buClr>
              <a:buSzPts val="1100"/>
              <a:buChar char="-"/>
            </a:pPr>
            <a:r>
              <a:rPr lang="en-US" sz="1100">
                <a:solidFill>
                  <a:schemeClr val="dk1"/>
                </a:solidFill>
              </a:rPr>
              <a:t>Nhi: </a:t>
            </a:r>
            <a:endParaRPr sz="1100">
              <a:solidFill>
                <a:schemeClr val="dk1"/>
              </a:solidFill>
            </a:endParaRPr>
          </a:p>
          <a:p>
            <a:pPr marL="0" lvl="0" indent="0" algn="l" rtl="0">
              <a:spcBef>
                <a:spcPts val="0"/>
              </a:spcBef>
              <a:spcAft>
                <a:spcPts val="0"/>
              </a:spcAft>
              <a:buNone/>
            </a:pPr>
            <a:r>
              <a:rPr lang="en-US" sz="1100">
                <a:solidFill>
                  <a:schemeClr val="dk1"/>
                </a:solidFill>
              </a:rPr>
              <a:t>for the PAC concentration, last year we used 5 g/L stock solution and then we varied the flow rate by adjusting the rate of the PAC on ProCoDA. Here’s what we used (extracted from Spring 2022 final presentation):</a:t>
            </a:r>
            <a:endParaRPr sz="1100">
              <a:solidFill>
                <a:schemeClr val="dk1"/>
              </a:solidFill>
            </a:endParaRPr>
          </a:p>
          <a:p>
            <a:pPr marL="914400" lvl="0" indent="-304800" algn="l" rtl="0">
              <a:spcBef>
                <a:spcPts val="0"/>
              </a:spcBef>
              <a:spcAft>
                <a:spcPts val="0"/>
              </a:spcAft>
              <a:buClr>
                <a:schemeClr val="dk1"/>
              </a:buClr>
              <a:buSzPts val="1200"/>
              <a:buChar char="-"/>
            </a:pPr>
            <a:r>
              <a:rPr lang="en-US" sz="1200">
                <a:solidFill>
                  <a:schemeClr val="dk1"/>
                </a:solidFill>
              </a:rPr>
              <a:t>Kept HA and PACl concentrations and flow rates constant</a:t>
            </a:r>
            <a:endParaRPr sz="1200">
              <a:solidFill>
                <a:schemeClr val="dk1"/>
              </a:solidFill>
            </a:endParaRPr>
          </a:p>
          <a:p>
            <a:pPr marL="1371600" lvl="1" indent="-304800" algn="l" rtl="0">
              <a:spcBef>
                <a:spcPts val="0"/>
              </a:spcBef>
              <a:spcAft>
                <a:spcPts val="0"/>
              </a:spcAft>
              <a:buClr>
                <a:schemeClr val="dk1"/>
              </a:buClr>
              <a:buSzPts val="1200"/>
              <a:buChar char="-"/>
            </a:pPr>
            <a:r>
              <a:rPr lang="en-US" sz="1200">
                <a:solidFill>
                  <a:schemeClr val="dk1"/>
                </a:solidFill>
              </a:rPr>
              <a:t>0.2 g/L HA at 0.2 mL/s</a:t>
            </a:r>
            <a:endParaRPr sz="1200">
              <a:solidFill>
                <a:schemeClr val="dk1"/>
              </a:solidFill>
            </a:endParaRPr>
          </a:p>
          <a:p>
            <a:pPr marL="1371600" lvl="1" indent="-304800" algn="l" rtl="0">
              <a:spcBef>
                <a:spcPts val="0"/>
              </a:spcBef>
              <a:spcAft>
                <a:spcPts val="0"/>
              </a:spcAft>
              <a:buClr>
                <a:schemeClr val="dk1"/>
              </a:buClr>
              <a:buSzPts val="1200"/>
              <a:buChar char="-"/>
            </a:pPr>
            <a:r>
              <a:rPr lang="en-US" sz="1200">
                <a:solidFill>
                  <a:schemeClr val="dk1"/>
                </a:solidFill>
              </a:rPr>
              <a:t>1 g/L PACl at 0.2 mL/s</a:t>
            </a:r>
            <a:endParaRPr sz="1200">
              <a:solidFill>
                <a:schemeClr val="dk1"/>
              </a:solidFill>
            </a:endParaRPr>
          </a:p>
          <a:p>
            <a:pPr marL="914400" lvl="0" indent="-304800" algn="l" rtl="0">
              <a:spcBef>
                <a:spcPts val="0"/>
              </a:spcBef>
              <a:spcAft>
                <a:spcPts val="0"/>
              </a:spcAft>
              <a:buClr>
                <a:schemeClr val="dk1"/>
              </a:buClr>
              <a:buSzPts val="1200"/>
              <a:buChar char="-"/>
            </a:pPr>
            <a:r>
              <a:rPr lang="en-US" sz="1200">
                <a:solidFill>
                  <a:schemeClr val="dk1"/>
                </a:solidFill>
              </a:rPr>
              <a:t>Varied PAC (5 g/L) flow rates</a:t>
            </a:r>
            <a:endParaRPr sz="1200">
              <a:solidFill>
                <a:schemeClr val="dk1"/>
              </a:solidFill>
            </a:endParaRPr>
          </a:p>
          <a:p>
            <a:pPr marL="1371600" lvl="1" indent="-304800" algn="l" rtl="0">
              <a:spcBef>
                <a:spcPts val="0"/>
              </a:spcBef>
              <a:spcAft>
                <a:spcPts val="0"/>
              </a:spcAft>
              <a:buClr>
                <a:schemeClr val="dk1"/>
              </a:buClr>
              <a:buSzPts val="1200"/>
              <a:buChar char="-"/>
            </a:pPr>
            <a:r>
              <a:rPr lang="en-US" sz="1200">
                <a:solidFill>
                  <a:schemeClr val="dk1"/>
                </a:solidFill>
              </a:rPr>
              <a:t>Trial 1: 0.01 mL/s</a:t>
            </a:r>
            <a:endParaRPr sz="1200">
              <a:solidFill>
                <a:schemeClr val="dk1"/>
              </a:solidFill>
            </a:endParaRPr>
          </a:p>
          <a:p>
            <a:pPr marL="1371600" lvl="1" indent="-304800" algn="l" rtl="0">
              <a:spcBef>
                <a:spcPts val="0"/>
              </a:spcBef>
              <a:spcAft>
                <a:spcPts val="0"/>
              </a:spcAft>
              <a:buClr>
                <a:schemeClr val="dk1"/>
              </a:buClr>
              <a:buSzPts val="1200"/>
              <a:buChar char="-"/>
            </a:pPr>
            <a:r>
              <a:rPr lang="en-US" sz="1200">
                <a:solidFill>
                  <a:schemeClr val="dk1"/>
                </a:solidFill>
              </a:rPr>
              <a:t>Trial 2: 0.005 mL/s</a:t>
            </a:r>
            <a:endParaRPr sz="1200">
              <a:solidFill>
                <a:schemeClr val="dk1"/>
              </a:solidFill>
            </a:endParaRPr>
          </a:p>
          <a:p>
            <a:pPr marL="1371600" lvl="1" indent="-304800" algn="l" rtl="0">
              <a:spcBef>
                <a:spcPts val="0"/>
              </a:spcBef>
              <a:spcAft>
                <a:spcPts val="0"/>
              </a:spcAft>
              <a:buClr>
                <a:schemeClr val="dk1"/>
              </a:buClr>
              <a:buSzPts val="1200"/>
              <a:buChar char="-"/>
            </a:pPr>
            <a:r>
              <a:rPr lang="en-US" sz="1200">
                <a:solidFill>
                  <a:schemeClr val="dk1"/>
                </a:solidFill>
              </a:rPr>
              <a:t>Trial 3: 0.002 mL/s</a:t>
            </a:r>
            <a:endParaRPr sz="500">
              <a:solidFill>
                <a:schemeClr val="dk1"/>
              </a:solidFill>
            </a:endParaRPr>
          </a:p>
          <a:p>
            <a:pPr marL="0" lvl="0" indent="0" algn="l" rtl="0">
              <a:spcBef>
                <a:spcPts val="0"/>
              </a:spcBef>
              <a:spcAft>
                <a:spcPts val="0"/>
              </a:spcAft>
              <a:buNone/>
            </a:pPr>
            <a:r>
              <a:rPr lang="en-US" sz="1100">
                <a:solidFill>
                  <a:schemeClr val="dk1"/>
                </a:solidFill>
              </a:rPr>
              <a:t>for the Spring 2020 Activated Carbon subteam, they used the values in this table:</a:t>
            </a:r>
            <a:endParaRPr sz="1100">
              <a:solidFill>
                <a:schemeClr val="dk1"/>
              </a:solidFill>
            </a:endParaRPr>
          </a:p>
          <a:p>
            <a:pPr marL="914400" lvl="0" indent="0" algn="l" rtl="0">
              <a:spcBef>
                <a:spcPts val="0"/>
              </a:spcBef>
              <a:spcAft>
                <a:spcPts val="0"/>
              </a:spcAft>
              <a:buNone/>
            </a:pPr>
            <a:r>
              <a:rPr lang="en-US" sz="1100" u="sng">
                <a:solidFill>
                  <a:schemeClr val="hlink"/>
                </a:solidFill>
                <a:hlinkClick r:id="rId3"/>
              </a:rPr>
              <a:t>https://raw.githubusercontent.com/brensolc/activated_carbon/master/Images/experiments.JPG</a:t>
            </a:r>
            <a:endParaRPr sz="1100">
              <a:solidFill>
                <a:schemeClr val="dk1"/>
              </a:solidFill>
            </a:endParaRPr>
          </a:p>
          <a:p>
            <a:pPr marL="91440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US" sz="1100">
                <a:solidFill>
                  <a:schemeClr val="dk1"/>
                </a:solidFill>
              </a:rPr>
              <a:t>=&gt; I think we should have higher concentrations of PAC because for 5 mg/L humic acid about 30 mg/L PAC is used.</a:t>
            </a:r>
            <a:endParaRPr sz="1100">
              <a:solidFill>
                <a:schemeClr val="dk1"/>
              </a:solidFill>
            </a:endParaRPr>
          </a:p>
        </p:txBody>
      </p:sp>
      <p:sp>
        <p:nvSpPr>
          <p:cNvPr id="206" name="Google Shape;206;g196bf9fdaa1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f9190b1539_1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t>Rachel</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r>
              <a:rPr lang="en-US" sz="1100"/>
              <a:t>Since the symposium, we have recalibrated the turbidimeters after discovering we were using tubes that were too small for calibration. We then started our experiments. We made coagulant solutions ranging from 0.8-2.5 mg/L of coagulant for 5 mg/L of humic acid with 5 g of clay. This was strange because flocs were not forming despite the optimal coagulant dosage was found to be 1.6-1.8 in previous semesters. More about this in the next slide.</a:t>
            </a:r>
            <a:endParaRPr sz="1100"/>
          </a:p>
        </p:txBody>
      </p:sp>
      <p:sp>
        <p:nvSpPr>
          <p:cNvPr id="215" name="Google Shape;215;gf9190b1539_1_2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28d5fc590c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t>Brooke</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r>
              <a:rPr lang="en-US" sz="1100"/>
              <a:t>In figure 8 on the left you </a:t>
            </a:r>
            <a:r>
              <a:rPr lang="en-US" sz="1100" b="1"/>
              <a:t>can see how flocs are traditionally formed with flocs in clean water</a:t>
            </a:r>
            <a:r>
              <a:rPr lang="en-US" sz="1100"/>
              <a:t> which will be separated in the separation tank. This makes sense because of our </a:t>
            </a:r>
            <a:r>
              <a:rPr lang="en-US" sz="1100" b="1"/>
              <a:t>humic concentration is red and all the humic acid are turned into flocs and the leftover water is clean</a:t>
            </a:r>
            <a:r>
              <a:rPr lang="en-US" sz="1100"/>
              <a:t>. </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r>
              <a:rPr lang="en-US" sz="1100"/>
              <a:t>However, we were running into many issues with flocs forming in our experiment in determining the optimal coagulant dosage for 5 mg/L of humic acid. In the center image you can see the water in the sedimentation tank is red and the particles suspended are not colored. T</a:t>
            </a:r>
            <a:r>
              <a:rPr lang="en-US" sz="1100" b="1"/>
              <a:t>his raises an alarm because either the humic acid are not forming flocs or the dye is not adhering to the flocs. We did test these two factors, but did not find conclusive results</a:t>
            </a:r>
            <a:r>
              <a:rPr lang="en-US" sz="1100"/>
              <a:t>. We </a:t>
            </a:r>
            <a:r>
              <a:rPr lang="en-US" sz="1100" b="1"/>
              <a:t>changed the dye</a:t>
            </a:r>
            <a:r>
              <a:rPr lang="en-US" sz="1100"/>
              <a:t> to lab based dye and the same white particles were produced. We also </a:t>
            </a:r>
            <a:r>
              <a:rPr lang="en-US" sz="1100" b="1"/>
              <a:t>added more coagulant which proved the white particles can be flocs since more of these particles formed</a:t>
            </a:r>
            <a:r>
              <a:rPr lang="en-US" sz="1100"/>
              <a:t>. </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r>
              <a:rPr lang="en-US" sz="1100"/>
              <a:t>After </a:t>
            </a:r>
            <a:r>
              <a:rPr lang="en-US" sz="1100" b="1"/>
              <a:t>adding more coagulant and clay</a:t>
            </a:r>
            <a:r>
              <a:rPr lang="en-US" sz="1100"/>
              <a:t> in hopes of forming more and bigger flocs, the water is not as red and is orange as seen on the right. Also, the </a:t>
            </a:r>
            <a:r>
              <a:rPr lang="en-US" sz="1100" b="1"/>
              <a:t>water is very murky that the flocs can not be seen</a:t>
            </a:r>
            <a:r>
              <a:rPr lang="en-US" sz="1100"/>
              <a:t>. We will</a:t>
            </a:r>
            <a:r>
              <a:rPr lang="en-US" sz="1100" b="1"/>
              <a:t> test for more factors that can be potentially causing this issue during the rest of the semester such as pH or flowrates</a:t>
            </a:r>
            <a:r>
              <a:rPr lang="en-US" sz="1100"/>
              <a:t>.</a:t>
            </a:r>
            <a:endParaRPr sz="1100"/>
          </a:p>
          <a:p>
            <a:pPr marL="0" lvl="0" indent="0" algn="l" rtl="0">
              <a:spcBef>
                <a:spcPts val="0"/>
              </a:spcBef>
              <a:spcAft>
                <a:spcPts val="0"/>
              </a:spcAft>
              <a:buClr>
                <a:schemeClr val="dk1"/>
              </a:buClr>
              <a:buSzPts val="1100"/>
              <a:buFont typeface="Arial"/>
              <a:buNone/>
            </a:pPr>
            <a:endParaRPr sz="1100"/>
          </a:p>
        </p:txBody>
      </p:sp>
      <p:sp>
        <p:nvSpPr>
          <p:cNvPr id="223" name="Google Shape;223;g128d5fc590c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f9190b1539_1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Brooke</a:t>
            </a:r>
            <a:endParaRPr sz="1100">
              <a:solidFill>
                <a:schemeClr val="dk1"/>
              </a:solidFill>
            </a:endParaRPr>
          </a:p>
          <a:p>
            <a:pPr marL="0" lvl="0" indent="0" algn="l" rtl="0">
              <a:spcBef>
                <a:spcPts val="0"/>
              </a:spcBef>
              <a:spcAft>
                <a:spcPts val="0"/>
              </a:spcAft>
              <a:buNone/>
            </a:pPr>
            <a:endParaRPr sz="1100">
              <a:solidFill>
                <a:schemeClr val="dk1"/>
              </a:solidFill>
            </a:endParaRPr>
          </a:p>
          <a:p>
            <a:pPr marL="457200" lvl="0" indent="-298450" algn="l" rtl="0">
              <a:spcBef>
                <a:spcPts val="0"/>
              </a:spcBef>
              <a:spcAft>
                <a:spcPts val="0"/>
              </a:spcAft>
              <a:buClr>
                <a:schemeClr val="dk1"/>
              </a:buClr>
              <a:buSzPts val="1100"/>
              <a:buChar char="-"/>
            </a:pPr>
            <a:r>
              <a:rPr lang="en-US" sz="1100">
                <a:solidFill>
                  <a:schemeClr val="dk1"/>
                </a:solidFill>
              </a:rPr>
              <a:t>as shown in photos, you can see that we have had issues with floc formulation. our future work entails </a:t>
            </a:r>
            <a:r>
              <a:rPr lang="en-US" sz="1100" b="1">
                <a:solidFill>
                  <a:schemeClr val="dk1"/>
                </a:solidFill>
              </a:rPr>
              <a:t>figuring out why flocs aren’t forming well</a:t>
            </a:r>
            <a:r>
              <a:rPr lang="en-US" sz="1100">
                <a:solidFill>
                  <a:schemeClr val="dk1"/>
                </a:solidFill>
              </a:rPr>
              <a:t>. </a:t>
            </a:r>
            <a:endParaRPr sz="1100">
              <a:solidFill>
                <a:schemeClr val="dk1"/>
              </a:solidFill>
            </a:endParaRPr>
          </a:p>
          <a:p>
            <a:pPr marL="457200" lvl="0" indent="-298450" algn="l" rtl="0">
              <a:spcBef>
                <a:spcPts val="0"/>
              </a:spcBef>
              <a:spcAft>
                <a:spcPts val="0"/>
              </a:spcAft>
              <a:buClr>
                <a:schemeClr val="dk1"/>
              </a:buClr>
              <a:buSzPts val="1100"/>
              <a:buChar char="-"/>
            </a:pPr>
            <a:r>
              <a:rPr lang="en-US" sz="1100">
                <a:solidFill>
                  <a:schemeClr val="dk1"/>
                </a:solidFill>
              </a:rPr>
              <a:t>as we discussed in our previous symposium, our main task remains to vary the concentrations of humic acid and the coagulant (PaCl) to prove that there is a positive relationship among both solutions.  this is a continuation of the work done by the humic acid subteam, which researched the same relationship. however the humic acid team found that when humic acid concentrations were 5 and 10 mg/L, there was a negative relationship. We believe that there is a positive relationship because of literature review. as such, </a:t>
            </a:r>
            <a:r>
              <a:rPr lang="en-US" sz="1100" b="1">
                <a:solidFill>
                  <a:schemeClr val="dk1"/>
                </a:solidFill>
              </a:rPr>
              <a:t>we want to prove the positive relationship and establish that the previous data contained an anomaly. </a:t>
            </a:r>
            <a:endParaRPr sz="1100" b="1">
              <a:solidFill>
                <a:schemeClr val="dk1"/>
              </a:solidFill>
            </a:endParaRPr>
          </a:p>
          <a:p>
            <a:pPr marL="457200" lvl="0" indent="-298450" algn="l" rtl="0">
              <a:spcBef>
                <a:spcPts val="0"/>
              </a:spcBef>
              <a:spcAft>
                <a:spcPts val="0"/>
              </a:spcAft>
              <a:buClr>
                <a:schemeClr val="dk1"/>
              </a:buClr>
              <a:buSzPts val="1100"/>
              <a:buChar char="-"/>
            </a:pPr>
            <a:r>
              <a:rPr lang="en-US" sz="1100">
                <a:solidFill>
                  <a:schemeClr val="dk1"/>
                </a:solidFill>
              </a:rPr>
              <a:t>we are also planning to run experiments humic acid with its corresponding optimal coagulant concentrations and with varying concentrations of clay and activated carbon. we are interested in seeing how the amount of clay and activated carbon effects the ability for flocs to form.</a:t>
            </a:r>
            <a:endParaRPr sz="1100">
              <a:solidFill>
                <a:schemeClr val="dk1"/>
              </a:solidFill>
            </a:endParaRPr>
          </a:p>
        </p:txBody>
      </p:sp>
      <p:sp>
        <p:nvSpPr>
          <p:cNvPr id="246" name="Google Shape;246;gf9190b1539_1_2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4e26895c8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Brooke</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Atlas, this is the end of the presentation. If you have any questions or recommendations, feel free to contact anyone on the team. Thank you for listening!</a:t>
            </a:r>
            <a:endParaRPr sz="1100"/>
          </a:p>
          <a:p>
            <a:pPr marL="0" lvl="0" indent="0" algn="l" rtl="0">
              <a:spcBef>
                <a:spcPts val="0"/>
              </a:spcBef>
              <a:spcAft>
                <a:spcPts val="0"/>
              </a:spcAft>
              <a:buNone/>
            </a:pPr>
            <a:endParaRPr/>
          </a:p>
        </p:txBody>
      </p:sp>
      <p:sp>
        <p:nvSpPr>
          <p:cNvPr id="254" name="Google Shape;254;g34e26895c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f9190b1539_1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000"/>
          </a:p>
        </p:txBody>
      </p:sp>
      <p:sp>
        <p:nvSpPr>
          <p:cNvPr id="264" name="Google Shape;264;gf9190b1539_1_2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2" name="Google Shape;27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6b26a1e2c4_7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Attached above is an image of our ProCoDA setpoints.</a:t>
            </a:r>
            <a:endParaRPr sz="1100">
              <a:solidFill>
                <a:schemeClr val="dk1"/>
              </a:solidFill>
            </a:endParaRPr>
          </a:p>
        </p:txBody>
      </p:sp>
      <p:sp>
        <p:nvSpPr>
          <p:cNvPr id="279" name="Google Shape;279;g16b26a1e2c4_7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11d7c42e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Mateo</a:t>
            </a:r>
            <a:endParaRPr sz="1100"/>
          </a:p>
          <a:p>
            <a:pPr marL="0" lvl="0" indent="0" algn="l" rtl="0">
              <a:spcBef>
                <a:spcPts val="0"/>
              </a:spcBef>
              <a:spcAft>
                <a:spcPts val="0"/>
              </a:spcAft>
              <a:buNone/>
            </a:pPr>
            <a:endParaRPr sz="1100"/>
          </a:p>
          <a:p>
            <a:pPr marL="0" lvl="0" indent="0" algn="l" rtl="0">
              <a:spcBef>
                <a:spcPts val="0"/>
              </a:spcBef>
              <a:spcAft>
                <a:spcPts val="0"/>
              </a:spcAft>
              <a:buClr>
                <a:schemeClr val="dk1"/>
              </a:buClr>
              <a:buSzPts val="1100"/>
              <a:buFont typeface="Arial"/>
              <a:buNone/>
            </a:pPr>
            <a:r>
              <a:rPr lang="en-US" sz="1100">
                <a:solidFill>
                  <a:schemeClr val="dk1"/>
                </a:solidFill>
              </a:rPr>
              <a:t>Read off the different components of this presentation </a:t>
            </a:r>
            <a:endParaRPr sz="1100"/>
          </a:p>
        </p:txBody>
      </p:sp>
      <p:sp>
        <p:nvSpPr>
          <p:cNvPr id="95" name="Google Shape;95;g1111d7c42e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26a1e2c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Mateo</a:t>
            </a:r>
            <a:endParaRPr sz="1100"/>
          </a:p>
          <a:p>
            <a:pPr marL="0" lvl="0" indent="0" algn="l" rtl="0">
              <a:spcBef>
                <a:spcPts val="0"/>
              </a:spcBef>
              <a:spcAft>
                <a:spcPts val="0"/>
              </a:spcAft>
              <a:buNone/>
            </a:pPr>
            <a:endParaRPr sz="1100">
              <a:solidFill>
                <a:schemeClr val="dk1"/>
              </a:solidFill>
              <a:highlight>
                <a:schemeClr val="lt1"/>
              </a:highlight>
            </a:endParaRPr>
          </a:p>
          <a:p>
            <a:pPr marL="0" lvl="0" indent="0" algn="l" rtl="0">
              <a:spcBef>
                <a:spcPts val="0"/>
              </a:spcBef>
              <a:spcAft>
                <a:spcPts val="0"/>
              </a:spcAft>
              <a:buNone/>
            </a:pPr>
            <a:r>
              <a:rPr lang="en-US" sz="1100">
                <a:solidFill>
                  <a:schemeClr val="dk1"/>
                </a:solidFill>
                <a:highlight>
                  <a:schemeClr val="lt1"/>
                </a:highlight>
              </a:rPr>
              <a:t>This year we will focus on determining the effectiveness of implementing coagulant with powdered activated carbon and/or clay to remove humic acid from drinking water to improve the capability of AguaClara water treatment plants. </a:t>
            </a:r>
            <a:endParaRPr sz="1100">
              <a:solidFill>
                <a:schemeClr val="dk1"/>
              </a:solidFill>
              <a:highlight>
                <a:schemeClr val="lt1"/>
              </a:highlight>
            </a:endParaRPr>
          </a:p>
          <a:p>
            <a:pPr marL="0" lvl="0" indent="0" algn="l" rtl="0">
              <a:lnSpc>
                <a:spcPct val="115000"/>
              </a:lnSpc>
              <a:spcBef>
                <a:spcPts val="600"/>
              </a:spcBef>
              <a:spcAft>
                <a:spcPts val="0"/>
              </a:spcAft>
              <a:buNone/>
            </a:pPr>
            <a:r>
              <a:rPr lang="en-US" sz="1100">
                <a:solidFill>
                  <a:schemeClr val="dk1"/>
                </a:solidFill>
                <a:highlight>
                  <a:schemeClr val="lt1"/>
                </a:highlight>
              </a:rPr>
              <a:t>Based on feedbacks from the plant operators from Gracias Honduras water treatment plant, there is a problem with flocs formed not being dense enough to be filtered out. That is why we are looking into whether or not clay and activated carbon can help form heavier, denser flocs that will settle better.</a:t>
            </a:r>
            <a:endParaRPr sz="1100">
              <a:solidFill>
                <a:schemeClr val="dk1"/>
              </a:solidFill>
              <a:highlight>
                <a:schemeClr val="lt1"/>
              </a:highlight>
            </a:endParaRPr>
          </a:p>
          <a:p>
            <a:pPr marL="0" lvl="0" indent="0" algn="l" rtl="0">
              <a:lnSpc>
                <a:spcPct val="115000"/>
              </a:lnSpc>
              <a:spcBef>
                <a:spcPts val="600"/>
              </a:spcBef>
              <a:spcAft>
                <a:spcPts val="0"/>
              </a:spcAft>
              <a:buNone/>
            </a:pPr>
            <a:endParaRPr sz="1100">
              <a:solidFill>
                <a:srgbClr val="212121"/>
              </a:solidFill>
              <a:highlight>
                <a:schemeClr val="lt1"/>
              </a:highlight>
              <a:latin typeface="Roboto"/>
              <a:ea typeface="Roboto"/>
              <a:cs typeface="Roboto"/>
              <a:sym typeface="Roboto"/>
            </a:endParaRPr>
          </a:p>
          <a:p>
            <a:pPr marL="0" lvl="0" indent="0" algn="l" rtl="0">
              <a:lnSpc>
                <a:spcPct val="115000"/>
              </a:lnSpc>
              <a:spcBef>
                <a:spcPts val="600"/>
              </a:spcBef>
              <a:spcAft>
                <a:spcPts val="0"/>
              </a:spcAft>
              <a:buNone/>
            </a:pPr>
            <a:endParaRPr sz="1100">
              <a:solidFill>
                <a:srgbClr val="404040"/>
              </a:solidFill>
              <a:highlight>
                <a:srgbClr val="FCFCFC"/>
              </a:highlight>
            </a:endParaRPr>
          </a:p>
          <a:p>
            <a:pPr marL="0" lvl="0" indent="0" algn="l" rtl="0">
              <a:lnSpc>
                <a:spcPct val="115000"/>
              </a:lnSpc>
              <a:spcBef>
                <a:spcPts val="600"/>
              </a:spcBef>
              <a:spcAft>
                <a:spcPts val="0"/>
              </a:spcAft>
              <a:buClr>
                <a:schemeClr val="dk1"/>
              </a:buClr>
              <a:buSzPts val="1100"/>
              <a:buFont typeface="Arial"/>
              <a:buNone/>
            </a:pPr>
            <a:endParaRPr sz="1100">
              <a:solidFill>
                <a:srgbClr val="404040"/>
              </a:solidFill>
              <a:highlight>
                <a:srgbClr val="FCFCFC"/>
              </a:highlight>
            </a:endParaRPr>
          </a:p>
          <a:p>
            <a:pPr marL="0" lvl="0" indent="0" algn="l" rtl="0">
              <a:spcBef>
                <a:spcPts val="500"/>
              </a:spcBef>
              <a:spcAft>
                <a:spcPts val="0"/>
              </a:spcAft>
              <a:buNone/>
            </a:pPr>
            <a:endParaRPr sz="1100"/>
          </a:p>
        </p:txBody>
      </p:sp>
      <p:sp>
        <p:nvSpPr>
          <p:cNvPr id="103" name="Google Shape;103;g16b26a1e2c4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157e554b5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100">
                <a:solidFill>
                  <a:schemeClr val="dk1"/>
                </a:solidFill>
              </a:rPr>
              <a:t>Zach </a:t>
            </a:r>
            <a:endParaRPr sz="1100">
              <a:solidFill>
                <a:schemeClr val="dk1"/>
              </a:solidFill>
            </a:endParaRPr>
          </a:p>
          <a:p>
            <a:pPr marL="0" lvl="0" indent="0" algn="l" rtl="0">
              <a:lnSpc>
                <a:spcPct val="100000"/>
              </a:lnSpc>
              <a:spcBef>
                <a:spcPts val="0"/>
              </a:spcBef>
              <a:spcAft>
                <a:spcPts val="0"/>
              </a:spcAft>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rPr>
              <a:t>What is humic acid?</a:t>
            </a:r>
            <a:endParaRPr sz="1100">
              <a:solidFill>
                <a:schemeClr val="dk1"/>
              </a:solidFill>
            </a:endParaRPr>
          </a:p>
          <a:p>
            <a:pPr marL="0" lvl="0" indent="457200" algn="l" rtl="0">
              <a:lnSpc>
                <a:spcPct val="100000"/>
              </a:lnSpc>
              <a:spcBef>
                <a:spcPts val="0"/>
              </a:spcBef>
              <a:spcAft>
                <a:spcPts val="0"/>
              </a:spcAft>
              <a:buClr>
                <a:schemeClr val="dk1"/>
              </a:buClr>
              <a:buSzPts val="1100"/>
              <a:buFont typeface="Arial"/>
              <a:buNone/>
            </a:pPr>
            <a:r>
              <a:rPr lang="en-US" sz="1100">
                <a:solidFill>
                  <a:schemeClr val="dk1"/>
                </a:solidFill>
              </a:rPr>
              <a:t>Humic acid is a type of Dissolved Organic Matter (DOM), which consists of particles present in surface and groundwater and mainly results from plant and animal decay. Although humic acid is beneficial to plants because of their stimulation for plant growth and increase of plant disease resistance, it is viewed as a problem for the drinking water treatment process.</a:t>
            </a:r>
            <a:endParaRPr sz="1100">
              <a:solidFill>
                <a:schemeClr val="dk1"/>
              </a:solidFill>
            </a:endParaRPr>
          </a:p>
          <a:p>
            <a:pPr marL="0" lvl="0" indent="45720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Humic acid has a negative effect on water quality because it causes problems with the color, taste, and odor of drinking water </a:t>
            </a:r>
            <a:r>
              <a:rPr lang="en-US" sz="1100">
                <a:solidFill>
                  <a:schemeClr val="dk1"/>
                </a:solidFill>
              </a:rPr>
              <a:t>and is associated with </a:t>
            </a:r>
            <a:r>
              <a:rPr lang="en-US" sz="1100">
                <a:solidFill>
                  <a:schemeClr val="dk1"/>
                </a:solidFill>
                <a:highlight>
                  <a:schemeClr val="lt1"/>
                </a:highlight>
              </a:rPr>
              <a:t>increased levels of complex heavy metals and adsorbed organic pollutants. In addition, humic acid has the ability to react with chlorine, which creates a harmful byproduct known as chloroform.</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How can we deal with humic acid in drinking water?</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	Our subteam’s method for removing humic acid from drinking water is through a process known as flocculation. Flocculation is driven by coagulant, which is a substance that clumps the impurities in water together in bunches -called flocs- that can be easily removed in the sedimentation tank. Thus, we need to determine a dosage of coagulant that is high enough to remove humic acid, but not enough to prevent flocculation.</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	After finding this optimal coagulant dosage, we will use coagulant with clay and/or activated carbon and optimize the resulting system to remove the most humic acid with the least amount of our solutions. </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Information Citation:</a:t>
            </a:r>
            <a:endParaRPr sz="1100">
              <a:solidFill>
                <a:schemeClr val="dk1"/>
              </a:solidFill>
              <a:highlight>
                <a:schemeClr val="lt1"/>
              </a:highlight>
            </a:endParaRPr>
          </a:p>
          <a:p>
            <a:pPr marL="45720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Radian, A., &amp;amp; Mishael, Y. (2012). Effect of humic acid on pyrene removal from water by polycation-clay mineral composites and activated carbon. Environmental Science &amp;amp; Technology, 46(11), 6228–6235. https://doi.org/10.1021/es300964d </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rPr>
              <a:t>Image citation:</a:t>
            </a:r>
            <a:endParaRPr sz="11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US" sz="1100">
                <a:solidFill>
                  <a:schemeClr val="dk1"/>
                </a:solidFill>
              </a:rPr>
              <a:t>Lin, V. S. (2015). Research highlights: Challenges in the characterization, storage, and isolation of natural organic matter. </a:t>
            </a:r>
            <a:r>
              <a:rPr lang="en-US" sz="1100" i="1">
                <a:solidFill>
                  <a:schemeClr val="dk1"/>
                </a:solidFill>
              </a:rPr>
              <a:t>Environmental Science: Processes &amp; Impacts</a:t>
            </a:r>
            <a:r>
              <a:rPr lang="en-US" sz="1100">
                <a:solidFill>
                  <a:schemeClr val="dk1"/>
                </a:solidFill>
              </a:rPr>
              <a:t>, </a:t>
            </a:r>
            <a:r>
              <a:rPr lang="en-US" sz="1100" i="1">
                <a:solidFill>
                  <a:schemeClr val="dk1"/>
                </a:solidFill>
              </a:rPr>
              <a:t>17</a:t>
            </a:r>
            <a:r>
              <a:rPr lang="en-US" sz="1100">
                <a:solidFill>
                  <a:schemeClr val="dk1"/>
                </a:solidFill>
              </a:rPr>
              <a:t>(12), 2002–2005. https://doi.org/10.1039/c5em90046h </a:t>
            </a:r>
            <a:endParaRPr sz="1100"/>
          </a:p>
        </p:txBody>
      </p:sp>
      <p:sp>
        <p:nvSpPr>
          <p:cNvPr id="111" name="Google Shape;111;g17157e554b5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7157e554b5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Zach</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How can clay and activated carbon improve flocculation?</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	Normally, according to Dr. Monroe Weber-Shirk, the flocs of humic acid and coagulant are not denser than water, which prevents the removal of such flocs in the sedimentation tank. Through the addition of clay and/or powdered activated carbon, denser flocs are able to be formed since these materials are porous, hydrophobic, and have higher molar masses. Take note: the clay and PAC are said to create denser flocs, not more flocs!</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Clay vs. Powdered Activated Carbon</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	In a meeting with Dr. Weber-Shirk, we spoke about the difference between clay and powdered activated carbon. According to Dr. Weber-Shirk, clay is less expensive than PAC, but PAC is better at adsorbing DOM. This statement was corroborated by a paper from Biswas et al. We plan to retrieve data justifying these statements and find optimal coagulant, clay, and PAC dosages to remove humic acid from drinking water.</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Information Citation:</a:t>
            </a:r>
            <a:endParaRPr sz="1100">
              <a:solidFill>
                <a:schemeClr val="dk1"/>
              </a:solidFill>
            </a:endParaRPr>
          </a:p>
          <a:p>
            <a:pPr marL="457200" lvl="0" indent="0" algn="l" rtl="0">
              <a:spcBef>
                <a:spcPts val="0"/>
              </a:spcBef>
              <a:spcAft>
                <a:spcPts val="0"/>
              </a:spcAft>
              <a:buClr>
                <a:schemeClr val="dk1"/>
              </a:buClr>
              <a:buSzPts val="1100"/>
              <a:buFont typeface="Arial"/>
              <a:buNone/>
            </a:pPr>
            <a:r>
              <a:rPr lang="en-US" sz="1100">
                <a:solidFill>
                  <a:schemeClr val="dk1"/>
                </a:solidFill>
              </a:rPr>
              <a:t>Biswas, S., Fatema, J., Debnath, T., &amp;amp; Rashid, T. U. (2021). Chitosan–Clay Composites for wastewater treatment: A state-of-the-art review. ACS ES&amp;amp;T Water, 1(5), 1055–1085. https://doi.org/10.1021/acsestwater.0c00207 </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Image Citation:</a:t>
            </a:r>
            <a:endParaRPr sz="1100">
              <a:solidFill>
                <a:schemeClr val="dk1"/>
              </a:solidFill>
            </a:endParaRPr>
          </a:p>
          <a:p>
            <a:pPr marL="0" lvl="0" indent="457200" algn="l" rtl="0">
              <a:spcBef>
                <a:spcPts val="0"/>
              </a:spcBef>
              <a:spcAft>
                <a:spcPts val="0"/>
              </a:spcAft>
              <a:buClr>
                <a:schemeClr val="dk1"/>
              </a:buClr>
              <a:buSzPts val="1100"/>
              <a:buFont typeface="Arial"/>
              <a:buNone/>
            </a:pPr>
            <a:r>
              <a:rPr lang="en-US" sz="1100" i="1">
                <a:solidFill>
                  <a:schemeClr val="dk1"/>
                </a:solidFill>
              </a:rPr>
              <a:t>Powdered activated carbon</a:t>
            </a:r>
            <a:r>
              <a:rPr lang="en-US" sz="1100">
                <a:solidFill>
                  <a:schemeClr val="dk1"/>
                </a:solidFill>
              </a:rPr>
              <a:t>. Eleven Carbon™. (2022, April 3). Retrieved October 17, 2022, from https://elevencarbon.com/powdered-activated-carbon/ </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sz="1100"/>
          </a:p>
        </p:txBody>
      </p:sp>
      <p:sp>
        <p:nvSpPr>
          <p:cNvPr id="121" name="Google Shape;121;g17157e554b5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6b26a1e2c4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Nhi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Here we move on to discuss about what the previous semester subteams has found. Looking at the first two rows of this table, where the humic acid concentrations are at 5 and 10 mg/L, we can see a negative relationship between humic acid and the optimal coagulant dosage needed to remove them. However, literature has suggested that there should be a positive correlation between these two so we suspected that the optimal coagulant dosage at 10 mg/L humic acid could be an anomaly. The other data points show a positive correlation: the greater the amount of humic acid in water, the greater the amount of coagulant is needed to remove them.</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Moving on to this graph over here, the 2019 and 2020 subteams had found that there is a upper limit as to how much you could increase coagulant dosage to effectively remove humic acid.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Therefore, we have speculated that the slope of the decrease in humic acid levels off after we have reached a certain amount of coagulant.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Citations:</a:t>
            </a:r>
            <a:endParaRPr>
              <a:solidFill>
                <a:schemeClr val="dk1"/>
              </a:solidFill>
            </a:endParaRPr>
          </a:p>
          <a:p>
            <a:pPr marL="355600" lvl="0" indent="0" algn="l" rtl="0">
              <a:lnSpc>
                <a:spcPct val="115000"/>
              </a:lnSpc>
              <a:spcBef>
                <a:spcPts val="1200"/>
              </a:spcBef>
              <a:spcAft>
                <a:spcPts val="0"/>
              </a:spcAft>
              <a:buClr>
                <a:schemeClr val="dk1"/>
              </a:buClr>
              <a:buSzPts val="1100"/>
              <a:buFont typeface="Arial"/>
              <a:buNone/>
            </a:pPr>
            <a:r>
              <a:rPr lang="en-US">
                <a:solidFill>
                  <a:schemeClr val="dk1"/>
                </a:solidFill>
              </a:rPr>
              <a:t>Li, L., Shanti, M., &amp; Wang, C. </a:t>
            </a:r>
            <a:r>
              <a:rPr lang="en-US" i="1">
                <a:solidFill>
                  <a:schemeClr val="dk1"/>
                </a:solidFill>
              </a:rPr>
              <a:t>Humic Acid, Floc/Sed Model, Fall 2019</a:t>
            </a:r>
            <a:r>
              <a:rPr lang="en-US">
                <a:solidFill>
                  <a:schemeClr val="dk1"/>
                </a:solidFill>
              </a:rPr>
              <a:t>. Retrieved from https://github.com/AguaClara/humic_acid/blob/master/Fall%202019/Humic_Acid_Fall_2019_Report.ipynb </a:t>
            </a:r>
            <a:endParaRPr>
              <a:solidFill>
                <a:schemeClr val="dk1"/>
              </a:solidFill>
            </a:endParaRPr>
          </a:p>
          <a:p>
            <a:pPr marL="355600" lvl="0" indent="0" algn="l" rtl="0">
              <a:lnSpc>
                <a:spcPct val="115000"/>
              </a:lnSpc>
              <a:spcBef>
                <a:spcPts val="1200"/>
              </a:spcBef>
              <a:spcAft>
                <a:spcPts val="0"/>
              </a:spcAft>
              <a:buClr>
                <a:schemeClr val="dk1"/>
              </a:buClr>
              <a:buSzPts val="1100"/>
              <a:buFont typeface="Arial"/>
              <a:buNone/>
            </a:pPr>
            <a:r>
              <a:rPr lang="en-US">
                <a:solidFill>
                  <a:schemeClr val="dk1"/>
                </a:solidFill>
              </a:rPr>
              <a:t>Bradford, T., et al. </a:t>
            </a:r>
            <a:r>
              <a:rPr lang="en-US" i="1">
                <a:solidFill>
                  <a:schemeClr val="dk1"/>
                </a:solidFill>
              </a:rPr>
              <a:t>Humic Acid Removal, Spring 2020</a:t>
            </a:r>
            <a:r>
              <a:rPr lang="en-US">
                <a:solidFill>
                  <a:schemeClr val="dk1"/>
                </a:solidFill>
              </a:rPr>
              <a:t>. Retrieved from https://github.com/AguaClara/humic_acid/blob/master/Spring%202020/HA_Report1_Spring2020.ipynb </a:t>
            </a:r>
            <a:endParaRPr>
              <a:solidFill>
                <a:schemeClr val="dk1"/>
              </a:solidFill>
            </a:endParaRPr>
          </a:p>
          <a:p>
            <a:pPr marL="35560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p:txBody>
      </p:sp>
      <p:sp>
        <p:nvSpPr>
          <p:cNvPr id="131" name="Google Shape;131;g16b26a1e2c4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9190b1539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Nhi</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Brief schematic drawing of process/show general flow of solutions:</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Clay is added to our humic acid solution which is then pumped in with water and combined before entering the influent turbidimeter. We use PaCl, (also known as polyaluminum chloride) as our coagulant, which is added to the humic acid - water solution and enters the flocculator where flocs form. It then moves into the sedimentation tank where the wastewater with floccs travels down the sloping branch due to gravity, and the clear water rises to the top. The clean water will then enter the effluent turbidimeter to measure the absorbance and turbidity of the water. There should be a smaller turbidity with the effluent stream compared to the influent stream as the turbidimeter measures the clarity of the fluid.</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p:txBody>
      </p:sp>
      <p:sp>
        <p:nvSpPr>
          <p:cNvPr id="143" name="Google Shape;143;gf9190b1539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6b26a1e2c4_4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Nhi</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We have a similar schematic for the other experiments we will like to run. The main differences is that there will not be clay added to the humic acid solution and that we will have another pump with activated carbon which will combine with humic acid and water before entering the influent turbidimeter.</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p:txBody>
      </p:sp>
      <p:sp>
        <p:nvSpPr>
          <p:cNvPr id="152" name="Google Shape;152;g16b26a1e2c4_4_1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f90e896eed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a:t>Nhi</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US"/>
              <a:t>We have five pumps: one for coagulant, activated carbon, humic acid, and water. A wastewater pump is used to ensure that the wastewater leaves the system.</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US"/>
              <a:t>Water is pumped from the inlet and combined with the humic acid and activated carbon which then then goes into the influent turbidimeter. They combine with coagulant and goes into the flocculator. Afterwards, it goes into the sedimentation tank and then the effluent turbidimeter.</a:t>
            </a:r>
            <a:endParaRPr/>
          </a:p>
          <a:p>
            <a:pPr marL="0" marR="0" lvl="0" indent="0" algn="l" rtl="0">
              <a:lnSpc>
                <a:spcPct val="100000"/>
              </a:lnSpc>
              <a:spcBef>
                <a:spcPts val="0"/>
              </a:spcBef>
              <a:spcAft>
                <a:spcPts val="0"/>
              </a:spcAft>
              <a:buClr>
                <a:srgbClr val="000000"/>
              </a:buClr>
              <a:buSzPts val="1400"/>
              <a:buFont typeface="Arial"/>
              <a:buNone/>
            </a:pPr>
            <a:endParaRPr sz="300"/>
          </a:p>
        </p:txBody>
      </p:sp>
      <p:sp>
        <p:nvSpPr>
          <p:cNvPr id="161" name="Google Shape;161;gf90e896eed_1_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 name="Google Shape;13;p2"/>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14" name="Google Shape;14;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5" name="Google Shape;15;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6" name="Google Shape;16;p2"/>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0" name="Google Shape;70;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71" name="Google Shape;71;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2" name="Google Shape;72;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3" name="Google Shape;73;p11"/>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649569" y="1920676"/>
            <a:ext cx="6144816" cy="2879725"/>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6" name="Google Shape;76;p12"/>
          <p:cNvSpPr txBox="1">
            <a:spLocks noGrp="1"/>
          </p:cNvSpPr>
          <p:nvPr>
            <p:ph type="body" idx="1"/>
          </p:nvPr>
        </p:nvSpPr>
        <p:spPr>
          <a:xfrm rot="5400000">
            <a:off x="1812331" y="-884436"/>
            <a:ext cx="6144816" cy="8489950"/>
          </a:xfrm>
          <a:prstGeom prst="rect">
            <a:avLst/>
          </a:prstGeom>
          <a:noFill/>
          <a:ln>
            <a:noFill/>
          </a:ln>
        </p:spPr>
        <p:txBody>
          <a:bodyPr spcFirstLastPara="1" wrap="square" lIns="91425" tIns="91425" rIns="91425" bIns="91425" anchor="t" anchorCtr="0">
            <a:noAutofit/>
          </a:bodyPr>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77" name="Google Shape;77;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8" name="Google Shape;78;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9" name="Google Shape;79;p12"/>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19" name="Google Shape;19;p3"/>
          <p:cNvSpPr txBox="1">
            <a:spLocks noGrp="1"/>
          </p:cNvSpPr>
          <p:nvPr>
            <p:ph type="subTitle" idx="1"/>
          </p:nvPr>
        </p:nvSpPr>
        <p:spPr>
          <a:xfrm>
            <a:off x="1371600" y="2914650"/>
            <a:ext cx="6400800" cy="1314450"/>
          </a:xfrm>
          <a:prstGeom prst="rect">
            <a:avLst/>
          </a:prstGeom>
          <a:noFill/>
          <a:ln>
            <a:noFill/>
          </a:ln>
        </p:spPr>
        <p:txBody>
          <a:bodyPr spcFirstLastPara="1" wrap="square" lIns="91425" tIns="91425" rIns="91425" bIns="91425" anchor="t" anchorCtr="0">
            <a:noAutofit/>
          </a:bodyPr>
          <a:lstStyle>
            <a:lvl1pPr marL="0" marR="0" lvl="0" indent="0" algn="ctr" rtl="0">
              <a:spcBef>
                <a:spcPts val="580"/>
              </a:spcBef>
              <a:spcAft>
                <a:spcPts val="0"/>
              </a:spcAft>
              <a:buClr>
                <a:srgbClr val="888888"/>
              </a:buClr>
              <a:buSzPts val="1400"/>
              <a:buFont typeface="Arial"/>
              <a:buNone/>
              <a:defRPr/>
            </a:lvl1pPr>
            <a:lvl2pPr marL="408179" marR="0" lvl="1" indent="-1779" algn="ctr" rtl="0">
              <a:spcBef>
                <a:spcPts val="500"/>
              </a:spcBef>
              <a:spcAft>
                <a:spcPts val="0"/>
              </a:spcAft>
              <a:buClr>
                <a:srgbClr val="888888"/>
              </a:buClr>
              <a:buSzPts val="1400"/>
              <a:buFont typeface="Arial"/>
              <a:buNone/>
              <a:defRPr/>
            </a:lvl2pPr>
            <a:lvl3pPr marL="816358" marR="0" lvl="2" indent="-3558" algn="ctr" rtl="0">
              <a:spcBef>
                <a:spcPts val="440"/>
              </a:spcBef>
              <a:spcAft>
                <a:spcPts val="0"/>
              </a:spcAft>
              <a:buClr>
                <a:srgbClr val="888888"/>
              </a:buClr>
              <a:buSzPts val="1400"/>
              <a:buFont typeface="Arial"/>
              <a:buNone/>
              <a:defRPr/>
            </a:lvl3pPr>
            <a:lvl4pPr marL="1224537" marR="0" lvl="3" indent="-5336" algn="ctr" rtl="0">
              <a:spcBef>
                <a:spcPts val="360"/>
              </a:spcBef>
              <a:spcAft>
                <a:spcPts val="0"/>
              </a:spcAft>
              <a:buClr>
                <a:srgbClr val="888888"/>
              </a:buClr>
              <a:buSzPts val="1400"/>
              <a:buFont typeface="Arial"/>
              <a:buNone/>
              <a:defRPr/>
            </a:lvl4pPr>
            <a:lvl5pPr marL="1632716" marR="0" lvl="4" indent="-7116" algn="ctr" rtl="0">
              <a:spcBef>
                <a:spcPts val="360"/>
              </a:spcBef>
              <a:spcAft>
                <a:spcPts val="0"/>
              </a:spcAft>
              <a:buClr>
                <a:srgbClr val="888888"/>
              </a:buClr>
              <a:buSzPts val="1400"/>
              <a:buFont typeface="Arial"/>
              <a:buNone/>
              <a:defRPr/>
            </a:lvl5pPr>
            <a:lvl6pPr marL="2040895" marR="0" lvl="5" indent="-8895" algn="ctr" rtl="0">
              <a:spcBef>
                <a:spcPts val="360"/>
              </a:spcBef>
              <a:spcAft>
                <a:spcPts val="0"/>
              </a:spcAft>
              <a:buClr>
                <a:srgbClr val="888888"/>
              </a:buClr>
              <a:buSzPts val="1400"/>
              <a:buFont typeface="Arial"/>
              <a:buNone/>
              <a:defRPr/>
            </a:lvl6pPr>
            <a:lvl7pPr marL="2449074" marR="0" lvl="6" indent="-10673" algn="ctr" rtl="0">
              <a:spcBef>
                <a:spcPts val="360"/>
              </a:spcBef>
              <a:spcAft>
                <a:spcPts val="0"/>
              </a:spcAft>
              <a:buClr>
                <a:srgbClr val="888888"/>
              </a:buClr>
              <a:buSzPts val="1400"/>
              <a:buFont typeface="Arial"/>
              <a:buNone/>
              <a:defRPr/>
            </a:lvl7pPr>
            <a:lvl8pPr marL="2857253" marR="0" lvl="7" indent="-12452" algn="ctr" rtl="0">
              <a:spcBef>
                <a:spcPts val="360"/>
              </a:spcBef>
              <a:spcAft>
                <a:spcPts val="0"/>
              </a:spcAft>
              <a:buClr>
                <a:srgbClr val="888888"/>
              </a:buClr>
              <a:buSzPts val="1400"/>
              <a:buFont typeface="Arial"/>
              <a:buNone/>
              <a:defRPr/>
            </a:lvl8pPr>
            <a:lvl9pPr marL="3265432" marR="0" lvl="8" indent="-1532" algn="ctr" rtl="0">
              <a:spcBef>
                <a:spcPts val="360"/>
              </a:spcBef>
              <a:spcAft>
                <a:spcPts val="0"/>
              </a:spcAft>
              <a:buClr>
                <a:srgbClr val="888888"/>
              </a:buClr>
              <a:buSzPts val="1400"/>
              <a:buFont typeface="Arial"/>
              <a:buNone/>
              <a:defRPr/>
            </a:lvl9pPr>
          </a:lstStyle>
          <a:p>
            <a:endParaRPr/>
          </a:p>
        </p:txBody>
      </p:sp>
      <p:sp>
        <p:nvSpPr>
          <p:cNvPr id="20" name="Google Shape;20;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1" name="Google Shape;21;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2" name="Google Shape;22;p3"/>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5" name="Google Shape;25;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lvl="0" indent="-228600" rtl="0">
              <a:spcBef>
                <a:spcPts val="580"/>
              </a:spcBef>
              <a:spcAft>
                <a:spcPts val="0"/>
              </a:spcAft>
              <a:buClr>
                <a:srgbClr val="888888"/>
              </a:buClr>
              <a:buSzPts val="1400"/>
              <a:buFont typeface="Calibri"/>
              <a:buNone/>
              <a:defRPr/>
            </a:lvl1pPr>
            <a:lvl2pPr marL="914400" lvl="1" indent="-228600" rtl="0">
              <a:spcBef>
                <a:spcPts val="500"/>
              </a:spcBef>
              <a:spcAft>
                <a:spcPts val="0"/>
              </a:spcAft>
              <a:buClr>
                <a:srgbClr val="888888"/>
              </a:buClr>
              <a:buSzPts val="1400"/>
              <a:buFont typeface="Calibri"/>
              <a:buNone/>
              <a:defRPr/>
            </a:lvl2pPr>
            <a:lvl3pPr marL="1371600" lvl="2" indent="-228600" rtl="0">
              <a:spcBef>
                <a:spcPts val="440"/>
              </a:spcBef>
              <a:spcAft>
                <a:spcPts val="0"/>
              </a:spcAft>
              <a:buClr>
                <a:srgbClr val="888888"/>
              </a:buClr>
              <a:buSzPts val="1400"/>
              <a:buFont typeface="Calibri"/>
              <a:buNone/>
              <a:defRPr/>
            </a:lvl3pPr>
            <a:lvl4pPr marL="1828800" lvl="3" indent="-228600" rtl="0">
              <a:spcBef>
                <a:spcPts val="360"/>
              </a:spcBef>
              <a:spcAft>
                <a:spcPts val="0"/>
              </a:spcAft>
              <a:buClr>
                <a:srgbClr val="888888"/>
              </a:buClr>
              <a:buSzPts val="1400"/>
              <a:buFont typeface="Calibri"/>
              <a:buNone/>
              <a:defRPr/>
            </a:lvl4pPr>
            <a:lvl5pPr marL="2286000" lvl="4" indent="-228600" rtl="0">
              <a:spcBef>
                <a:spcPts val="360"/>
              </a:spcBef>
              <a:spcAft>
                <a:spcPts val="0"/>
              </a:spcAft>
              <a:buClr>
                <a:srgbClr val="888888"/>
              </a:buClr>
              <a:buSzPts val="1400"/>
              <a:buFont typeface="Calibri"/>
              <a:buNone/>
              <a:defRPr/>
            </a:lvl5pPr>
            <a:lvl6pPr marL="2743200" lvl="5" indent="-228600" rtl="0">
              <a:spcBef>
                <a:spcPts val="360"/>
              </a:spcBef>
              <a:spcAft>
                <a:spcPts val="0"/>
              </a:spcAft>
              <a:buClr>
                <a:srgbClr val="888888"/>
              </a:buClr>
              <a:buSzPts val="1400"/>
              <a:buFont typeface="Calibri"/>
              <a:buNone/>
              <a:defRPr/>
            </a:lvl6pPr>
            <a:lvl7pPr marL="3200400" lvl="6" indent="-228600" rtl="0">
              <a:spcBef>
                <a:spcPts val="360"/>
              </a:spcBef>
              <a:spcAft>
                <a:spcPts val="0"/>
              </a:spcAft>
              <a:buClr>
                <a:srgbClr val="888888"/>
              </a:buClr>
              <a:buSzPts val="1400"/>
              <a:buFont typeface="Calibri"/>
              <a:buNone/>
              <a:defRPr/>
            </a:lvl7pPr>
            <a:lvl8pPr marL="3657600" lvl="7" indent="-228600" rtl="0">
              <a:spcBef>
                <a:spcPts val="360"/>
              </a:spcBef>
              <a:spcAft>
                <a:spcPts val="0"/>
              </a:spcAft>
              <a:buClr>
                <a:srgbClr val="888888"/>
              </a:buClr>
              <a:buSzPts val="1400"/>
              <a:buFont typeface="Calibri"/>
              <a:buNone/>
              <a:defRPr/>
            </a:lvl8pPr>
            <a:lvl9pPr marL="4114800" lvl="8" indent="-228600" rtl="0">
              <a:spcBef>
                <a:spcPts val="360"/>
              </a:spcBef>
              <a:spcAft>
                <a:spcPts val="0"/>
              </a:spcAft>
              <a:buClr>
                <a:srgbClr val="888888"/>
              </a:buClr>
              <a:buSzPts val="1400"/>
              <a:buFont typeface="Calibri"/>
              <a:buNone/>
              <a:defRPr/>
            </a:lvl9pPr>
          </a:lstStyle>
          <a:p>
            <a:endParaRPr/>
          </a:p>
        </p:txBody>
      </p:sp>
      <p:sp>
        <p:nvSpPr>
          <p:cNvPr id="26" name="Google Shape;26;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7" name="Google Shape;27;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8" name="Google Shape;28;p4"/>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1" name="Google Shape;31;p5"/>
          <p:cNvSpPr txBox="1">
            <a:spLocks noGrp="1"/>
          </p:cNvSpPr>
          <p:nvPr>
            <p:ph type="body" idx="1"/>
          </p:nvPr>
        </p:nvSpPr>
        <p:spPr>
          <a:xfrm>
            <a:off x="639764" y="1679972"/>
            <a:ext cx="5684837" cy="4752975"/>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32" name="Google Shape;32;p5"/>
          <p:cNvSpPr txBox="1">
            <a:spLocks noGrp="1"/>
          </p:cNvSpPr>
          <p:nvPr>
            <p:ph type="body" idx="2"/>
          </p:nvPr>
        </p:nvSpPr>
        <p:spPr>
          <a:xfrm>
            <a:off x="6477000" y="1679972"/>
            <a:ext cx="5684838" cy="4752975"/>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33" name="Google Shape;33;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34" name="Google Shape;34;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35" name="Google Shape;35;p5"/>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8" name="Google Shape;38;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39" name="Google Shape;39;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40" name="Google Shape;40;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41" name="Google Shape;41;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42" name="Google Shape;42;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3" name="Google Shape;43;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4" name="Google Shape;44;p6"/>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7" name="Google Shape;47;p7"/>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8" name="Google Shape;48;p7"/>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9" name="Google Shape;49;p7"/>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2" name="Google Shape;52;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3" name="Google Shape;53;p8"/>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6" name="Google Shape;56;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57" name="Google Shape;57;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58" name="Google Shape;58;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9" name="Google Shape;59;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0" name="Google Shape;60;p9"/>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3600450"/>
            <a:ext cx="5486400" cy="425053"/>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3" name="Google Shape;63;p10"/>
          <p:cNvSpPr>
            <a:spLocks noGrp="1"/>
          </p:cNvSpPr>
          <p:nvPr>
            <p:ph type="pic" idx="2"/>
          </p:nvPr>
        </p:nvSpPr>
        <p:spPr>
          <a:xfrm>
            <a:off x="1792288" y="459581"/>
            <a:ext cx="5486400" cy="3086100"/>
          </a:xfrm>
          <a:prstGeom prst="rect">
            <a:avLst/>
          </a:prstGeom>
          <a:noFill/>
          <a:ln>
            <a:noFill/>
          </a:ln>
        </p:spPr>
      </p:sp>
      <p:sp>
        <p:nvSpPr>
          <p:cNvPr id="64" name="Google Shape;64;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65" name="Google Shape;65;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6" name="Google Shape;66;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7" name="Google Shape;67;p10"/>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17500" algn="l" rtl="0">
              <a:spcBef>
                <a:spcPts val="580"/>
              </a:spcBef>
              <a:spcAft>
                <a:spcPts val="0"/>
              </a:spcAft>
              <a:buClr>
                <a:schemeClr val="dk1"/>
              </a:buClr>
              <a:buSzPts val="1400"/>
              <a:buFont typeface="Arial"/>
              <a:buChar char="•"/>
              <a:defRPr/>
            </a:lvl1pPr>
            <a:lvl2pPr marL="914400" marR="0" lvl="1" indent="-317500" algn="l" rtl="0">
              <a:spcBef>
                <a:spcPts val="500"/>
              </a:spcBef>
              <a:spcAft>
                <a:spcPts val="0"/>
              </a:spcAft>
              <a:buClr>
                <a:schemeClr val="dk1"/>
              </a:buClr>
              <a:buSzPts val="1400"/>
              <a:buFont typeface="Arial"/>
              <a:buChar char="–"/>
              <a:defRPr/>
            </a:lvl2pPr>
            <a:lvl3pPr marL="1371600" marR="0" lvl="2" indent="-317500" algn="l" rtl="0">
              <a:spcBef>
                <a:spcPts val="440"/>
              </a:spcBef>
              <a:spcAft>
                <a:spcPts val="0"/>
              </a:spcAft>
              <a:buClr>
                <a:schemeClr val="dk1"/>
              </a:buClr>
              <a:buSzPts val="1400"/>
              <a:buFont typeface="Arial"/>
              <a:buChar char="•"/>
              <a:defRPr/>
            </a:lvl3pPr>
            <a:lvl4pPr marL="1828800" marR="0" lvl="3" indent="-317500" algn="l" rtl="0">
              <a:spcBef>
                <a:spcPts val="360"/>
              </a:spcBef>
              <a:spcAft>
                <a:spcPts val="0"/>
              </a:spcAft>
              <a:buClr>
                <a:schemeClr val="dk1"/>
              </a:buClr>
              <a:buSzPts val="1400"/>
              <a:buFont typeface="Arial"/>
              <a:buChar char="–"/>
              <a:defRPr/>
            </a:lvl4pPr>
            <a:lvl5pPr marL="2286000" marR="0" lvl="4" indent="-317500" algn="l" rtl="0">
              <a:spcBef>
                <a:spcPts val="360"/>
              </a:spcBef>
              <a:spcAft>
                <a:spcPts val="0"/>
              </a:spcAft>
              <a:buClr>
                <a:schemeClr val="dk1"/>
              </a:buClr>
              <a:buSzPts val="1400"/>
              <a:buFont typeface="Arial"/>
              <a:buChar char="»"/>
              <a:defRPr/>
            </a:lvl5pPr>
            <a:lvl6pPr marL="2743200" marR="0" lvl="5" indent="-317500" algn="l" rtl="0">
              <a:spcBef>
                <a:spcPts val="360"/>
              </a:spcBef>
              <a:spcAft>
                <a:spcPts val="0"/>
              </a:spcAft>
              <a:buClr>
                <a:schemeClr val="dk1"/>
              </a:buClr>
              <a:buSzPts val="1400"/>
              <a:buFont typeface="Arial"/>
              <a:buChar char="•"/>
              <a:defRPr/>
            </a:lvl6pPr>
            <a:lvl7pPr marL="3200400" marR="0" lvl="6" indent="-317500" algn="l" rtl="0">
              <a:spcBef>
                <a:spcPts val="360"/>
              </a:spcBef>
              <a:spcAft>
                <a:spcPts val="0"/>
              </a:spcAft>
              <a:buClr>
                <a:schemeClr val="dk1"/>
              </a:buClr>
              <a:buSzPts val="1400"/>
              <a:buFont typeface="Arial"/>
              <a:buChar char="•"/>
              <a:defRPr/>
            </a:lvl7pPr>
            <a:lvl8pPr marL="3657600" marR="0" lvl="7" indent="-317500" algn="l" rtl="0">
              <a:spcBef>
                <a:spcPts val="360"/>
              </a:spcBef>
              <a:spcAft>
                <a:spcPts val="0"/>
              </a:spcAft>
              <a:buClr>
                <a:schemeClr val="dk1"/>
              </a:buClr>
              <a:buSzPts val="1400"/>
              <a:buFont typeface="Arial"/>
              <a:buChar char="•"/>
              <a:defRPr/>
            </a:lvl8pPr>
            <a:lvl9pPr marL="4114800" marR="0" lvl="8" indent="-317500" algn="l" rtl="0">
              <a:spcBef>
                <a:spcPts val="360"/>
              </a:spcBef>
              <a:spcAft>
                <a:spcPts val="0"/>
              </a:spcAft>
              <a:buClr>
                <a:schemeClr val="dk1"/>
              </a:buClr>
              <a:buSzPts val="1400"/>
              <a:buFont typeface="Arial"/>
              <a:buChar char="•"/>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0" name="Google Shape;10;p1"/>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bsp67@cornell.edu" TargetMode="External"/><Relationship Id="rId3" Type="http://schemas.openxmlformats.org/officeDocument/2006/relationships/hyperlink" Target="https://github.com/AguaClara/Dissolved-Organic-Matter" TargetMode="External"/><Relationship Id="rId7" Type="http://schemas.openxmlformats.org/officeDocument/2006/relationships/hyperlink" Target="mailto:zk49@cornell.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npn25@cornell.edu" TargetMode="External"/><Relationship Id="rId5" Type="http://schemas.openxmlformats.org/officeDocument/2006/relationships/hyperlink" Target="mailto:rml267@cornell.edu" TargetMode="External"/><Relationship Id="rId4" Type="http://schemas.openxmlformats.org/officeDocument/2006/relationships/image" Target="../media/image1.png"/><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rml267@cornell.edu" TargetMode="External"/><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mailto:bsp67@cornell.edu" TargetMode="External"/><Relationship Id="rId5" Type="http://schemas.openxmlformats.org/officeDocument/2006/relationships/hyperlink" Target="mailto:zk49@cornell.edu" TargetMode="External"/><Relationship Id="rId4" Type="http://schemas.openxmlformats.org/officeDocument/2006/relationships/hyperlink" Target="mailto:npn25@cornell.edu"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2404738" y="2789950"/>
            <a:ext cx="6453900" cy="5931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None/>
            </a:pPr>
            <a:r>
              <a:rPr lang="en-US">
                <a:solidFill>
                  <a:srgbClr val="7F7F7F"/>
                </a:solidFill>
              </a:rPr>
              <a:t>Investigating the optimal conditions to remove humic acid in water</a:t>
            </a:r>
            <a:endParaRPr>
              <a:solidFill>
                <a:srgbClr val="7F7F7F"/>
              </a:solidFill>
            </a:endParaRPr>
          </a:p>
          <a:p>
            <a:pPr marL="0" lvl="0" indent="0" algn="ctr" rtl="0">
              <a:lnSpc>
                <a:spcPct val="150000"/>
              </a:lnSpc>
              <a:spcBef>
                <a:spcPts val="0"/>
              </a:spcBef>
              <a:spcAft>
                <a:spcPts val="0"/>
              </a:spcAft>
              <a:buClr>
                <a:schemeClr val="dk1"/>
              </a:buClr>
              <a:buFont typeface="Arial"/>
              <a:buNone/>
            </a:pPr>
            <a:r>
              <a:rPr lang="en-US">
                <a:solidFill>
                  <a:srgbClr val="7F7F7F"/>
                </a:solidFill>
              </a:rPr>
              <a:t>More at </a:t>
            </a:r>
            <a:r>
              <a:rPr lang="en-US" u="sng">
                <a:solidFill>
                  <a:srgbClr val="1155CC"/>
                </a:solidFill>
                <a:hlinkClick r:id="rId3">
                  <a:extLst>
                    <a:ext uri="{A12FA001-AC4F-418D-AE19-62706E023703}">
                      <ahyp:hlinkClr xmlns:ahyp="http://schemas.microsoft.com/office/drawing/2018/hyperlinkcolor" val="tx"/>
                    </a:ext>
                  </a:extLst>
                </a:hlinkClick>
              </a:rPr>
              <a:t>https://github.com/AguaClara/</a:t>
            </a:r>
            <a:r>
              <a:rPr lang="en-US" u="sng">
                <a:solidFill>
                  <a:srgbClr val="1155CC"/>
                </a:solidFill>
              </a:rPr>
              <a:t>Dissolved-Organic-Matter</a:t>
            </a:r>
            <a:endParaRPr>
              <a:solidFill>
                <a:srgbClr val="7F7F7F"/>
              </a:solidFill>
            </a:endParaRPr>
          </a:p>
          <a:p>
            <a:pPr marL="0" lvl="0" indent="0" algn="ctr" rtl="0">
              <a:spcBef>
                <a:spcPts val="0"/>
              </a:spcBef>
              <a:spcAft>
                <a:spcPts val="0"/>
              </a:spcAft>
              <a:buClr>
                <a:schemeClr val="dk1"/>
              </a:buClr>
              <a:buFont typeface="Arial"/>
              <a:buNone/>
            </a:pPr>
            <a:endParaRPr>
              <a:solidFill>
                <a:srgbClr val="7F7F7F"/>
              </a:solidFill>
            </a:endParaRPr>
          </a:p>
          <a:p>
            <a:pPr marL="0" lvl="0" indent="0" algn="ctr" rtl="0">
              <a:spcBef>
                <a:spcPts val="0"/>
              </a:spcBef>
              <a:spcAft>
                <a:spcPts val="0"/>
              </a:spcAft>
              <a:buClr>
                <a:schemeClr val="dk1"/>
              </a:buClr>
              <a:buFont typeface="Arial"/>
              <a:buNone/>
            </a:pPr>
            <a:endParaRPr>
              <a:solidFill>
                <a:srgbClr val="7F7F7F"/>
              </a:solidFill>
              <a:highlight>
                <a:srgbClr val="FFFF00"/>
              </a:highlight>
            </a:endParaRPr>
          </a:p>
          <a:p>
            <a:pPr marL="0" lvl="0" indent="0" algn="ctr" rtl="0">
              <a:spcBef>
                <a:spcPts val="0"/>
              </a:spcBef>
              <a:spcAft>
                <a:spcPts val="0"/>
              </a:spcAft>
              <a:buClr>
                <a:schemeClr val="dk1"/>
              </a:buClr>
              <a:buFont typeface="Arial"/>
              <a:buNone/>
            </a:pPr>
            <a:endParaRPr>
              <a:solidFill>
                <a:srgbClr val="7F7F7F"/>
              </a:solidFill>
            </a:endParaRPr>
          </a:p>
        </p:txBody>
      </p:sp>
      <p:pic>
        <p:nvPicPr>
          <p:cNvPr id="85" name="Google Shape;85;p13"/>
          <p:cNvPicPr preferRelativeResize="0"/>
          <p:nvPr/>
        </p:nvPicPr>
        <p:blipFill rotWithShape="1">
          <a:blip r:embed="rId4">
            <a:alphaModFix/>
          </a:blip>
          <a:srcRect/>
          <a:stretch/>
        </p:blipFill>
        <p:spPr>
          <a:xfrm>
            <a:off x="0" y="1073638"/>
            <a:ext cx="2934525" cy="2775524"/>
          </a:xfrm>
          <a:prstGeom prst="rect">
            <a:avLst/>
          </a:prstGeom>
          <a:noFill/>
          <a:ln>
            <a:noFill/>
          </a:ln>
        </p:spPr>
      </p:pic>
      <p:sp>
        <p:nvSpPr>
          <p:cNvPr id="86" name="Google Shape;86;p13"/>
          <p:cNvSpPr txBox="1"/>
          <p:nvPr/>
        </p:nvSpPr>
        <p:spPr>
          <a:xfrm>
            <a:off x="308700" y="3594000"/>
            <a:ext cx="80853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dirty="0">
                <a:solidFill>
                  <a:srgbClr val="333333"/>
                </a:solidFill>
              </a:rPr>
              <a:t>Rachel Lai | </a:t>
            </a:r>
            <a:r>
              <a:rPr lang="en-US" sz="1300" dirty="0">
                <a:solidFill>
                  <a:srgbClr val="333333"/>
                </a:solidFill>
                <a:uFill>
                  <a:noFill/>
                </a:uFill>
                <a:hlinkClick r:id="rId5">
                  <a:extLst>
                    <a:ext uri="{A12FA001-AC4F-418D-AE19-62706E023703}">
                      <ahyp:hlinkClr xmlns:ahyp="http://schemas.microsoft.com/office/drawing/2018/hyperlinkcolor" val="tx"/>
                    </a:ext>
                  </a:extLst>
                </a:hlinkClick>
              </a:rPr>
              <a:t>rml267@cornell.edu</a:t>
            </a:r>
            <a:r>
              <a:rPr lang="en-US" sz="1300" dirty="0">
                <a:solidFill>
                  <a:srgbClr val="333333"/>
                </a:solidFill>
              </a:rPr>
              <a:t>  		</a:t>
            </a:r>
            <a:r>
              <a:rPr lang="en-US" sz="1300" dirty="0" err="1">
                <a:solidFill>
                  <a:srgbClr val="333333"/>
                </a:solidFill>
              </a:rPr>
              <a:t>Nhi</a:t>
            </a:r>
            <a:r>
              <a:rPr lang="en-US" sz="1300" dirty="0">
                <a:solidFill>
                  <a:srgbClr val="333333"/>
                </a:solidFill>
              </a:rPr>
              <a:t> Nguyen | </a:t>
            </a:r>
            <a:r>
              <a:rPr lang="en-US" sz="1300" dirty="0">
                <a:solidFill>
                  <a:srgbClr val="333333"/>
                </a:solidFill>
                <a:uFill>
                  <a:noFill/>
                </a:uFill>
                <a:hlinkClick r:id="rId6">
                  <a:extLst>
                    <a:ext uri="{A12FA001-AC4F-418D-AE19-62706E023703}">
                      <ahyp:hlinkClr xmlns:ahyp="http://schemas.microsoft.com/office/drawing/2018/hyperlinkcolor" val="tx"/>
                    </a:ext>
                  </a:extLst>
                </a:hlinkClick>
              </a:rPr>
              <a:t>npn25@cornell.edu</a:t>
            </a:r>
            <a:endParaRPr sz="1300" dirty="0">
              <a:solidFill>
                <a:srgbClr val="333333"/>
              </a:solidFill>
            </a:endParaRPr>
          </a:p>
        </p:txBody>
      </p:sp>
      <p:sp>
        <p:nvSpPr>
          <p:cNvPr id="87" name="Google Shape;87;p13"/>
          <p:cNvSpPr txBox="1"/>
          <p:nvPr/>
        </p:nvSpPr>
        <p:spPr>
          <a:xfrm>
            <a:off x="3854875" y="4763425"/>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1</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sp>
        <p:nvSpPr>
          <p:cNvPr id="88" name="Google Shape;88;p13"/>
          <p:cNvSpPr txBox="1"/>
          <p:nvPr/>
        </p:nvSpPr>
        <p:spPr>
          <a:xfrm>
            <a:off x="3117400" y="990900"/>
            <a:ext cx="5028600" cy="1229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7200">
                <a:solidFill>
                  <a:srgbClr val="595959"/>
                </a:solidFill>
              </a:rPr>
              <a:t>DOM</a:t>
            </a:r>
            <a:endParaRPr sz="7200">
              <a:solidFill>
                <a:srgbClr val="595959"/>
              </a:solidFill>
            </a:endParaRPr>
          </a:p>
        </p:txBody>
      </p:sp>
      <p:sp>
        <p:nvSpPr>
          <p:cNvPr id="89" name="Google Shape;89;p13"/>
          <p:cNvSpPr txBox="1"/>
          <p:nvPr/>
        </p:nvSpPr>
        <p:spPr>
          <a:xfrm>
            <a:off x="2371438" y="2088650"/>
            <a:ext cx="6520500" cy="5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n-US" sz="3000">
                <a:solidFill>
                  <a:srgbClr val="595959"/>
                </a:solidFill>
              </a:rPr>
              <a:t>Dissolved Organic Matter (2022FA)</a:t>
            </a:r>
            <a:endParaRPr sz="3000"/>
          </a:p>
        </p:txBody>
      </p:sp>
      <p:sp>
        <p:nvSpPr>
          <p:cNvPr id="90" name="Google Shape;90;p13"/>
          <p:cNvSpPr txBox="1"/>
          <p:nvPr/>
        </p:nvSpPr>
        <p:spPr>
          <a:xfrm>
            <a:off x="308700" y="4006800"/>
            <a:ext cx="79233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dirty="0">
                <a:solidFill>
                  <a:srgbClr val="333333"/>
                </a:solidFill>
              </a:rPr>
              <a:t>Zachary Kwon | </a:t>
            </a:r>
            <a:r>
              <a:rPr lang="en-US" sz="1300" dirty="0">
                <a:solidFill>
                  <a:srgbClr val="333333"/>
                </a:solidFill>
                <a:uFill>
                  <a:noFill/>
                </a:uFill>
                <a:hlinkClick r:id="rId7">
                  <a:extLst>
                    <a:ext uri="{A12FA001-AC4F-418D-AE19-62706E023703}">
                      <ahyp:hlinkClr xmlns:ahyp="http://schemas.microsoft.com/office/drawing/2018/hyperlinkcolor" val="tx"/>
                    </a:ext>
                  </a:extLst>
                </a:hlinkClick>
              </a:rPr>
              <a:t>zk49@cornell.edu</a:t>
            </a:r>
            <a:r>
              <a:rPr lang="en-US" sz="1300" dirty="0">
                <a:solidFill>
                  <a:srgbClr val="333333"/>
                </a:solidFill>
              </a:rPr>
              <a:t> 		Brooke </a:t>
            </a:r>
            <a:r>
              <a:rPr lang="en-US" sz="1300" dirty="0" err="1">
                <a:solidFill>
                  <a:srgbClr val="333333"/>
                </a:solidFill>
              </a:rPr>
              <a:t>Paykin</a:t>
            </a:r>
            <a:r>
              <a:rPr lang="en-US" sz="1300" dirty="0">
                <a:solidFill>
                  <a:srgbClr val="333333"/>
                </a:solidFill>
              </a:rPr>
              <a:t> | </a:t>
            </a:r>
            <a:r>
              <a:rPr lang="en-US" sz="1300" dirty="0">
                <a:solidFill>
                  <a:srgbClr val="333333"/>
                </a:solidFill>
                <a:uFill>
                  <a:noFill/>
                </a:uFill>
                <a:hlinkClick r:id="rId8">
                  <a:extLst>
                    <a:ext uri="{A12FA001-AC4F-418D-AE19-62706E023703}">
                      <ahyp:hlinkClr xmlns:ahyp="http://schemas.microsoft.com/office/drawing/2018/hyperlinkcolor" val="tx"/>
                    </a:ext>
                  </a:extLst>
                </a:hlinkClick>
              </a:rPr>
              <a:t>bsp67@cornell.edu</a:t>
            </a:r>
            <a:r>
              <a:rPr lang="en-US" sz="1300" dirty="0">
                <a:solidFill>
                  <a:srgbClr val="333333"/>
                </a:solidFill>
              </a:rPr>
              <a:t> </a:t>
            </a:r>
            <a:endParaRPr sz="1300" dirty="0">
              <a:solidFill>
                <a:srgbClr val="333333"/>
              </a:solidFill>
            </a:endParaRPr>
          </a:p>
        </p:txBody>
      </p:sp>
      <p:pic>
        <p:nvPicPr>
          <p:cNvPr id="91" name="Google Shape;91;p13"/>
          <p:cNvPicPr preferRelativeResize="0"/>
          <p:nvPr/>
        </p:nvPicPr>
        <p:blipFill rotWithShape="1">
          <a:blip r:embed="rId9">
            <a:alphaModFix/>
          </a:blip>
          <a:srcRect/>
          <a:stretch/>
        </p:blipFill>
        <p:spPr>
          <a:xfrm>
            <a:off x="7196613" y="76300"/>
            <a:ext cx="1869625" cy="593200"/>
          </a:xfrm>
          <a:prstGeom prst="rect">
            <a:avLst/>
          </a:prstGeom>
          <a:noFill/>
          <a:ln>
            <a:noFill/>
          </a:ln>
        </p:spPr>
      </p:pic>
      <p:sp>
        <p:nvSpPr>
          <p:cNvPr id="92" name="Google Shape;92;p13"/>
          <p:cNvSpPr txBox="1"/>
          <p:nvPr/>
        </p:nvSpPr>
        <p:spPr>
          <a:xfrm>
            <a:off x="308700" y="4419600"/>
            <a:ext cx="79233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a:solidFill>
                  <a:srgbClr val="333333"/>
                </a:solidFill>
              </a:rPr>
              <a:t>Mateo Aranzazu | ma</a:t>
            </a:r>
            <a:r>
              <a:rPr lang="en-US" sz="1300">
                <a:solidFill>
                  <a:srgbClr val="333333"/>
                </a:solidFill>
                <a:uFill>
                  <a:noFill/>
                </a:uFill>
                <a:hlinkClick r:id="rId7">
                  <a:extLst>
                    <a:ext uri="{A12FA001-AC4F-418D-AE19-62706E023703}">
                      <ahyp:hlinkClr xmlns:ahyp="http://schemas.microsoft.com/office/drawing/2018/hyperlinkcolor" val="tx"/>
                    </a:ext>
                  </a:extLst>
                </a:hlinkClick>
              </a:rPr>
              <a:t>956@cornell.edu</a:t>
            </a:r>
            <a:endParaRPr sz="1300">
              <a:solidFill>
                <a:srgbClr val="33333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p:nvPr/>
        </p:nvSpPr>
        <p:spPr>
          <a:xfrm>
            <a:off x="261124" y="338025"/>
            <a:ext cx="63051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Methods</a:t>
            </a:r>
            <a:endParaRPr sz="4000" b="0" i="0" u="none" strike="noStrike" cap="none">
              <a:solidFill>
                <a:srgbClr val="0B68FF"/>
              </a:solidFill>
              <a:latin typeface="Arial"/>
              <a:ea typeface="Arial"/>
              <a:cs typeface="Arial"/>
              <a:sym typeface="Arial"/>
            </a:endParaRPr>
          </a:p>
        </p:txBody>
      </p:sp>
      <p:sp>
        <p:nvSpPr>
          <p:cNvPr id="191" name="Google Shape;191;p22"/>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10</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sp>
        <p:nvSpPr>
          <p:cNvPr id="192" name="Google Shape;192;p22"/>
          <p:cNvSpPr txBox="1"/>
          <p:nvPr/>
        </p:nvSpPr>
        <p:spPr>
          <a:xfrm>
            <a:off x="421025" y="1114450"/>
            <a:ext cx="7840500" cy="3193800"/>
          </a:xfrm>
          <a:prstGeom prst="rect">
            <a:avLst/>
          </a:prstGeom>
          <a:noFill/>
          <a:ln>
            <a:noFill/>
          </a:ln>
        </p:spPr>
        <p:txBody>
          <a:bodyPr spcFirstLastPara="1" wrap="square" lIns="91425" tIns="91425" rIns="91425" bIns="91425" anchor="t" anchorCtr="0">
            <a:spAutoFit/>
          </a:bodyPr>
          <a:lstStyle/>
          <a:p>
            <a:pPr marL="457200" lvl="0" indent="-374650" algn="l" rtl="0">
              <a:lnSpc>
                <a:spcPct val="150000"/>
              </a:lnSpc>
              <a:spcBef>
                <a:spcPts val="0"/>
              </a:spcBef>
              <a:spcAft>
                <a:spcPts val="0"/>
              </a:spcAft>
              <a:buClr>
                <a:schemeClr val="dk1"/>
              </a:buClr>
              <a:buSzPts val="2300"/>
              <a:buAutoNum type="arabicParenR"/>
            </a:pPr>
            <a:r>
              <a:rPr lang="en-US" sz="2300">
                <a:solidFill>
                  <a:schemeClr val="dk1"/>
                </a:solidFill>
              </a:rPr>
              <a:t>Find optimal coagulant dosage by</a:t>
            </a:r>
            <a:endParaRPr sz="2300">
              <a:solidFill>
                <a:schemeClr val="dk1"/>
              </a:solidFill>
            </a:endParaRPr>
          </a:p>
          <a:p>
            <a:pPr marL="914400" lvl="1" indent="-374650" algn="l" rtl="0">
              <a:lnSpc>
                <a:spcPct val="150000"/>
              </a:lnSpc>
              <a:spcBef>
                <a:spcPts val="0"/>
              </a:spcBef>
              <a:spcAft>
                <a:spcPts val="0"/>
              </a:spcAft>
              <a:buClr>
                <a:schemeClr val="dk1"/>
              </a:buClr>
              <a:buSzPts val="2300"/>
              <a:buAutoNum type="alphaLcParenR"/>
            </a:pPr>
            <a:r>
              <a:rPr lang="en-US" sz="2300">
                <a:solidFill>
                  <a:schemeClr val="dk1"/>
                </a:solidFill>
              </a:rPr>
              <a:t>Varying coagulant dosage for 5 mg/L of humic acid concentration with</a:t>
            </a:r>
            <a:endParaRPr sz="2300">
              <a:solidFill>
                <a:schemeClr val="dk1"/>
              </a:solidFill>
            </a:endParaRPr>
          </a:p>
          <a:p>
            <a:pPr marL="1371600" lvl="2" indent="-374650" algn="l" rtl="0">
              <a:lnSpc>
                <a:spcPct val="150000"/>
              </a:lnSpc>
              <a:spcBef>
                <a:spcPts val="0"/>
              </a:spcBef>
              <a:spcAft>
                <a:spcPts val="0"/>
              </a:spcAft>
              <a:buClr>
                <a:schemeClr val="dk1"/>
              </a:buClr>
              <a:buSzPts val="2300"/>
              <a:buAutoNum type="romanLcParenR"/>
            </a:pPr>
            <a:r>
              <a:rPr lang="en-US" sz="2300">
                <a:solidFill>
                  <a:schemeClr val="dk1"/>
                </a:solidFill>
              </a:rPr>
              <a:t>Clay </a:t>
            </a:r>
            <a:endParaRPr sz="2300">
              <a:solidFill>
                <a:schemeClr val="dk1"/>
              </a:solidFill>
            </a:endParaRPr>
          </a:p>
          <a:p>
            <a:pPr marL="1371600" lvl="2" indent="-374650" algn="l" rtl="0">
              <a:lnSpc>
                <a:spcPct val="150000"/>
              </a:lnSpc>
              <a:spcBef>
                <a:spcPts val="0"/>
              </a:spcBef>
              <a:spcAft>
                <a:spcPts val="0"/>
              </a:spcAft>
              <a:buClr>
                <a:schemeClr val="dk1"/>
              </a:buClr>
              <a:buSzPts val="2300"/>
              <a:buAutoNum type="romanLcParenR"/>
            </a:pPr>
            <a:r>
              <a:rPr lang="en-US" sz="2300">
                <a:solidFill>
                  <a:schemeClr val="dk1"/>
                </a:solidFill>
              </a:rPr>
              <a:t>Activated carbon</a:t>
            </a:r>
            <a:endParaRPr sz="2300">
              <a:solidFill>
                <a:schemeClr val="dk1"/>
              </a:solidFill>
            </a:endParaRPr>
          </a:p>
          <a:p>
            <a:pPr marL="914400" lvl="1" indent="-374650" algn="l" rtl="0">
              <a:lnSpc>
                <a:spcPct val="150000"/>
              </a:lnSpc>
              <a:spcBef>
                <a:spcPts val="0"/>
              </a:spcBef>
              <a:spcAft>
                <a:spcPts val="0"/>
              </a:spcAft>
              <a:buClr>
                <a:schemeClr val="dk1"/>
              </a:buClr>
              <a:buSzPts val="2300"/>
              <a:buAutoNum type="alphaLcParenR"/>
            </a:pPr>
            <a:r>
              <a:rPr lang="en-US" sz="2300">
                <a:solidFill>
                  <a:schemeClr val="dk1"/>
                </a:solidFill>
              </a:rPr>
              <a:t>Increase concentration of humic acid and repeat</a:t>
            </a:r>
            <a:endParaRPr/>
          </a:p>
        </p:txBody>
      </p:sp>
      <p:pic>
        <p:nvPicPr>
          <p:cNvPr id="193" name="Google Shape;193;p22"/>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3"/>
          <p:cNvSpPr txBox="1"/>
          <p:nvPr/>
        </p:nvSpPr>
        <p:spPr>
          <a:xfrm>
            <a:off x="108724" y="261825"/>
            <a:ext cx="6305100" cy="622500"/>
          </a:xfrm>
          <a:prstGeom prst="rect">
            <a:avLst/>
          </a:prstGeom>
          <a:noFill/>
          <a:ln>
            <a:noFill/>
          </a:ln>
        </p:spPr>
        <p:txBody>
          <a:bodyPr spcFirstLastPara="1" wrap="square" lIns="121875" tIns="121875" rIns="121875" bIns="121875" anchor="b" anchorCtr="0">
            <a:noAutofit/>
          </a:bodyPr>
          <a:lstStyle/>
          <a:p>
            <a:pPr marL="0" lvl="0" indent="0" algn="l" rtl="0">
              <a:spcBef>
                <a:spcPts val="0"/>
              </a:spcBef>
              <a:spcAft>
                <a:spcPts val="0"/>
              </a:spcAft>
              <a:buClr>
                <a:schemeClr val="dk1"/>
              </a:buClr>
              <a:buSzPts val="1100"/>
              <a:buFont typeface="Arial"/>
              <a:buNone/>
            </a:pPr>
            <a:r>
              <a:rPr lang="en-US" sz="4000">
                <a:solidFill>
                  <a:srgbClr val="0B68FF"/>
                </a:solidFill>
              </a:rPr>
              <a:t>Coagulant Concentrations</a:t>
            </a:r>
            <a:endParaRPr sz="4000" b="0" i="0" u="none" strike="noStrike" cap="none">
              <a:solidFill>
                <a:srgbClr val="0B68FF"/>
              </a:solidFill>
              <a:latin typeface="Arial"/>
              <a:ea typeface="Arial"/>
              <a:cs typeface="Arial"/>
              <a:sym typeface="Arial"/>
            </a:endParaRPr>
          </a:p>
        </p:txBody>
      </p:sp>
      <p:sp>
        <p:nvSpPr>
          <p:cNvPr id="199" name="Google Shape;199;p2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t>
            </a:r>
            <a:endParaRPr/>
          </a:p>
        </p:txBody>
      </p:sp>
      <p:sp>
        <p:nvSpPr>
          <p:cNvPr id="200" name="Google Shape;200;p23"/>
          <p:cNvSpPr txBox="1"/>
          <p:nvPr/>
        </p:nvSpPr>
        <p:spPr>
          <a:xfrm>
            <a:off x="1522863" y="4028988"/>
            <a:ext cx="5487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Table 1: Table of coagulant concentrations to use for different concentrations of humic acid.</a:t>
            </a:r>
            <a:endParaRPr sz="1000"/>
          </a:p>
        </p:txBody>
      </p:sp>
      <p:sp>
        <p:nvSpPr>
          <p:cNvPr id="201" name="Google Shape;201;p23"/>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11</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graphicFrame>
        <p:nvGraphicFramePr>
          <p:cNvPr id="202" name="Google Shape;202;p23"/>
          <p:cNvGraphicFramePr/>
          <p:nvPr/>
        </p:nvGraphicFramePr>
        <p:xfrm>
          <a:off x="1600088" y="1065200"/>
          <a:ext cx="3000000" cy="3000000"/>
        </p:xfrm>
        <a:graphic>
          <a:graphicData uri="http://schemas.openxmlformats.org/drawingml/2006/table">
            <a:tbl>
              <a:tblPr>
                <a:noFill/>
                <a:tableStyleId>{89DE857B-ED5D-4A89-B7DA-6AEC50B7C446}</a:tableStyleId>
              </a:tblPr>
              <a:tblGrid>
                <a:gridCol w="1031475">
                  <a:extLst>
                    <a:ext uri="{9D8B030D-6E8A-4147-A177-3AD203B41FA5}">
                      <a16:colId xmlns:a16="http://schemas.microsoft.com/office/drawing/2014/main" val="20000"/>
                    </a:ext>
                  </a:extLst>
                </a:gridCol>
                <a:gridCol w="1077450">
                  <a:extLst>
                    <a:ext uri="{9D8B030D-6E8A-4147-A177-3AD203B41FA5}">
                      <a16:colId xmlns:a16="http://schemas.microsoft.com/office/drawing/2014/main" val="20001"/>
                    </a:ext>
                  </a:extLst>
                </a:gridCol>
                <a:gridCol w="1088975">
                  <a:extLst>
                    <a:ext uri="{9D8B030D-6E8A-4147-A177-3AD203B41FA5}">
                      <a16:colId xmlns:a16="http://schemas.microsoft.com/office/drawing/2014/main" val="20002"/>
                    </a:ext>
                  </a:extLst>
                </a:gridCol>
                <a:gridCol w="1100525">
                  <a:extLst>
                    <a:ext uri="{9D8B030D-6E8A-4147-A177-3AD203B41FA5}">
                      <a16:colId xmlns:a16="http://schemas.microsoft.com/office/drawing/2014/main" val="20003"/>
                    </a:ext>
                  </a:extLst>
                </a:gridCol>
                <a:gridCol w="1077425">
                  <a:extLst>
                    <a:ext uri="{9D8B030D-6E8A-4147-A177-3AD203B41FA5}">
                      <a16:colId xmlns:a16="http://schemas.microsoft.com/office/drawing/2014/main" val="20004"/>
                    </a:ext>
                  </a:extLst>
                </a:gridCol>
              </a:tblGrid>
              <a:tr h="509475">
                <a:tc>
                  <a:txBody>
                    <a:bodyPr/>
                    <a:lstStyle/>
                    <a:p>
                      <a:pPr marL="0" lvl="0" indent="0" algn="ctr" rtl="0">
                        <a:lnSpc>
                          <a:spcPct val="115000"/>
                        </a:lnSpc>
                        <a:spcBef>
                          <a:spcPts val="0"/>
                        </a:spcBef>
                        <a:spcAft>
                          <a:spcPts val="0"/>
                        </a:spcAft>
                        <a:buNone/>
                      </a:pPr>
                      <a:r>
                        <a:rPr lang="en-US" sz="1300"/>
                        <a:t>5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10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15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20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25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08850">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0.8 mg/L</a:t>
                      </a:r>
                      <a:endParaRPr sz="1300"/>
                    </a:p>
                    <a:p>
                      <a:pPr marL="0" lvl="0" indent="0" algn="ctr" rtl="0">
                        <a:lnSpc>
                          <a:spcPct val="115000"/>
                        </a:lnSpc>
                        <a:spcBef>
                          <a:spcPts val="0"/>
                        </a:spcBef>
                        <a:spcAft>
                          <a:spcPts val="0"/>
                        </a:spcAft>
                        <a:buNone/>
                      </a:pPr>
                      <a:r>
                        <a:rPr lang="en-US" sz="1300"/>
                        <a:t>1.0 mg/L</a:t>
                      </a:r>
                      <a:endParaRPr sz="1300"/>
                    </a:p>
                    <a:p>
                      <a:pPr marL="0" lvl="0" indent="0" algn="ctr" rtl="0">
                        <a:lnSpc>
                          <a:spcPct val="115000"/>
                        </a:lnSpc>
                        <a:spcBef>
                          <a:spcPts val="0"/>
                        </a:spcBef>
                        <a:spcAft>
                          <a:spcPts val="0"/>
                        </a:spcAft>
                        <a:buNone/>
                      </a:pPr>
                      <a:r>
                        <a:rPr lang="en-US" sz="1300"/>
                        <a:t>1.2 mg/L</a:t>
                      </a:r>
                      <a:endParaRPr sz="1300"/>
                    </a:p>
                    <a:p>
                      <a:pPr marL="0" lvl="0" indent="0" algn="ctr" rtl="0">
                        <a:lnSpc>
                          <a:spcPct val="115000"/>
                        </a:lnSpc>
                        <a:spcBef>
                          <a:spcPts val="0"/>
                        </a:spcBef>
                        <a:spcAft>
                          <a:spcPts val="0"/>
                        </a:spcAft>
                        <a:buNone/>
                      </a:pPr>
                      <a:r>
                        <a:rPr lang="en-US" sz="1300"/>
                        <a:t>1.4 mg/L</a:t>
                      </a:r>
                      <a:endParaRPr sz="1300"/>
                    </a:p>
                    <a:p>
                      <a:pPr marL="0" lvl="0" indent="0" algn="ctr" rtl="0">
                        <a:lnSpc>
                          <a:spcPct val="115000"/>
                        </a:lnSpc>
                        <a:spcBef>
                          <a:spcPts val="0"/>
                        </a:spcBef>
                        <a:spcAft>
                          <a:spcPts val="0"/>
                        </a:spcAft>
                        <a:buNone/>
                      </a:pPr>
                      <a:r>
                        <a:rPr lang="en-US" sz="1300"/>
                        <a:t>1.6 mg/L</a:t>
                      </a:r>
                      <a:endParaRPr sz="1300"/>
                    </a:p>
                    <a:p>
                      <a:pPr marL="0" lvl="0" indent="0" algn="ctr" rtl="0">
                        <a:lnSpc>
                          <a:spcPct val="115000"/>
                        </a:lnSpc>
                        <a:spcBef>
                          <a:spcPts val="0"/>
                        </a:spcBef>
                        <a:spcAft>
                          <a:spcPts val="0"/>
                        </a:spcAft>
                        <a:buNone/>
                      </a:pPr>
                      <a:r>
                        <a:rPr lang="en-US" sz="1300"/>
                        <a:t>1.8 mg/L</a:t>
                      </a:r>
                      <a:endParaRPr sz="1300"/>
                    </a:p>
                    <a:p>
                      <a:pPr marL="0" lvl="0" indent="0" algn="ctr" rtl="0">
                        <a:lnSpc>
                          <a:spcPct val="115000"/>
                        </a:lnSpc>
                        <a:spcBef>
                          <a:spcPts val="0"/>
                        </a:spcBef>
                        <a:spcAft>
                          <a:spcPts val="0"/>
                        </a:spcAft>
                        <a:buNone/>
                      </a:pPr>
                      <a:r>
                        <a:rPr lang="en-US" sz="1300"/>
                        <a:t>2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0.8 mg/L</a:t>
                      </a:r>
                      <a:endParaRPr sz="1300"/>
                    </a:p>
                    <a:p>
                      <a:pPr marL="0" lvl="0" indent="0" algn="ctr" rtl="0">
                        <a:lnSpc>
                          <a:spcPct val="115000"/>
                        </a:lnSpc>
                        <a:spcBef>
                          <a:spcPts val="0"/>
                        </a:spcBef>
                        <a:spcAft>
                          <a:spcPts val="0"/>
                        </a:spcAft>
                        <a:buNone/>
                      </a:pPr>
                      <a:r>
                        <a:rPr lang="en-US" sz="1300"/>
                        <a:t>1.0 mg/L</a:t>
                      </a:r>
                      <a:endParaRPr sz="1300"/>
                    </a:p>
                    <a:p>
                      <a:pPr marL="0" lvl="0" indent="0" algn="ctr" rtl="0">
                        <a:lnSpc>
                          <a:spcPct val="115000"/>
                        </a:lnSpc>
                        <a:spcBef>
                          <a:spcPts val="0"/>
                        </a:spcBef>
                        <a:spcAft>
                          <a:spcPts val="0"/>
                        </a:spcAft>
                        <a:buNone/>
                      </a:pPr>
                      <a:r>
                        <a:rPr lang="en-US" sz="1300"/>
                        <a:t>1.2 mg/L</a:t>
                      </a:r>
                      <a:endParaRPr sz="1300"/>
                    </a:p>
                    <a:p>
                      <a:pPr marL="0" lvl="0" indent="0" algn="ctr" rtl="0">
                        <a:lnSpc>
                          <a:spcPct val="115000"/>
                        </a:lnSpc>
                        <a:spcBef>
                          <a:spcPts val="0"/>
                        </a:spcBef>
                        <a:spcAft>
                          <a:spcPts val="0"/>
                        </a:spcAft>
                        <a:buNone/>
                      </a:pPr>
                      <a:r>
                        <a:rPr lang="en-US" sz="1300"/>
                        <a:t>1.4 mg/L</a:t>
                      </a:r>
                      <a:endParaRPr sz="1300"/>
                    </a:p>
                    <a:p>
                      <a:pPr marL="0" lvl="0" indent="0" algn="ctr" rtl="0">
                        <a:lnSpc>
                          <a:spcPct val="115000"/>
                        </a:lnSpc>
                        <a:spcBef>
                          <a:spcPts val="0"/>
                        </a:spcBef>
                        <a:spcAft>
                          <a:spcPts val="0"/>
                        </a:spcAft>
                        <a:buNone/>
                      </a:pPr>
                      <a:r>
                        <a:rPr lang="en-US" sz="1300"/>
                        <a:t>1.6 mg/L</a:t>
                      </a:r>
                      <a:endParaRPr sz="1300"/>
                    </a:p>
                    <a:p>
                      <a:pPr marL="0" lvl="0" indent="0" algn="ctr" rtl="0">
                        <a:lnSpc>
                          <a:spcPct val="115000"/>
                        </a:lnSpc>
                        <a:spcBef>
                          <a:spcPts val="0"/>
                        </a:spcBef>
                        <a:spcAft>
                          <a:spcPts val="0"/>
                        </a:spcAft>
                        <a:buNone/>
                      </a:pPr>
                      <a:r>
                        <a:rPr lang="en-US" sz="1300"/>
                        <a:t>1.8 mg/L</a:t>
                      </a:r>
                      <a:endParaRPr sz="1300"/>
                    </a:p>
                    <a:p>
                      <a:pPr marL="0" lvl="0" indent="0" algn="ctr" rtl="0">
                        <a:lnSpc>
                          <a:spcPct val="115000"/>
                        </a:lnSpc>
                        <a:spcBef>
                          <a:spcPts val="0"/>
                        </a:spcBef>
                        <a:spcAft>
                          <a:spcPts val="0"/>
                        </a:spcAft>
                        <a:buNone/>
                      </a:pPr>
                      <a:r>
                        <a:rPr lang="en-US" sz="1300"/>
                        <a:t>2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1.6 mg/L</a:t>
                      </a:r>
                      <a:endParaRPr sz="1300"/>
                    </a:p>
                    <a:p>
                      <a:pPr marL="0" lvl="0" indent="0" algn="ctr" rtl="0">
                        <a:lnSpc>
                          <a:spcPct val="115000"/>
                        </a:lnSpc>
                        <a:spcBef>
                          <a:spcPts val="0"/>
                        </a:spcBef>
                        <a:spcAft>
                          <a:spcPts val="0"/>
                        </a:spcAft>
                        <a:buNone/>
                      </a:pPr>
                      <a:r>
                        <a:rPr lang="en-US" sz="1300"/>
                        <a:t>1.8 mg/L</a:t>
                      </a:r>
                      <a:endParaRPr sz="1300"/>
                    </a:p>
                    <a:p>
                      <a:pPr marL="0" lvl="0" indent="0" algn="ctr" rtl="0">
                        <a:lnSpc>
                          <a:spcPct val="115000"/>
                        </a:lnSpc>
                        <a:spcBef>
                          <a:spcPts val="0"/>
                        </a:spcBef>
                        <a:spcAft>
                          <a:spcPts val="0"/>
                        </a:spcAft>
                        <a:buNone/>
                      </a:pPr>
                      <a:r>
                        <a:rPr lang="en-US" sz="1300"/>
                        <a:t>2 mg/L</a:t>
                      </a:r>
                      <a:endParaRPr sz="1300"/>
                    </a:p>
                    <a:p>
                      <a:pPr marL="0" lvl="0" indent="0" algn="ctr" rtl="0">
                        <a:lnSpc>
                          <a:spcPct val="115000"/>
                        </a:lnSpc>
                        <a:spcBef>
                          <a:spcPts val="0"/>
                        </a:spcBef>
                        <a:spcAft>
                          <a:spcPts val="0"/>
                        </a:spcAft>
                        <a:buNone/>
                      </a:pPr>
                      <a:r>
                        <a:rPr lang="en-US" sz="1300"/>
                        <a:t>2.2 mg/L</a:t>
                      </a:r>
                      <a:endParaRPr sz="1300"/>
                    </a:p>
                    <a:p>
                      <a:pPr marL="0" lvl="0" indent="0" algn="ctr" rtl="0">
                        <a:lnSpc>
                          <a:spcPct val="115000"/>
                        </a:lnSpc>
                        <a:spcBef>
                          <a:spcPts val="0"/>
                        </a:spcBef>
                        <a:spcAft>
                          <a:spcPts val="0"/>
                        </a:spcAft>
                        <a:buNone/>
                      </a:pPr>
                      <a:r>
                        <a:rPr lang="en-US" sz="1300"/>
                        <a:t>2.4 mg/L</a:t>
                      </a:r>
                      <a:endParaRPr sz="1300"/>
                    </a:p>
                    <a:p>
                      <a:pPr marL="0" lvl="0" indent="0" algn="ctr" rtl="0">
                        <a:lnSpc>
                          <a:spcPct val="115000"/>
                        </a:lnSpc>
                        <a:spcBef>
                          <a:spcPts val="0"/>
                        </a:spcBef>
                        <a:spcAft>
                          <a:spcPts val="0"/>
                        </a:spcAft>
                        <a:buNone/>
                      </a:pPr>
                      <a:r>
                        <a:rPr lang="en-US" sz="1300"/>
                        <a:t>2.6 mg/L</a:t>
                      </a:r>
                      <a:endParaRPr sz="1300"/>
                    </a:p>
                    <a:p>
                      <a:pPr marL="0" lvl="0" indent="0" algn="ctr" rtl="0">
                        <a:lnSpc>
                          <a:spcPct val="115000"/>
                        </a:lnSpc>
                        <a:spcBef>
                          <a:spcPts val="0"/>
                        </a:spcBef>
                        <a:spcAft>
                          <a:spcPts val="0"/>
                        </a:spcAft>
                        <a:buNone/>
                      </a:pPr>
                      <a:r>
                        <a:rPr lang="en-US" sz="1300"/>
                        <a:t>2.8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2 mg/L</a:t>
                      </a:r>
                      <a:endParaRPr sz="1300"/>
                    </a:p>
                    <a:p>
                      <a:pPr marL="0" lvl="0" indent="0" algn="ctr" rtl="0">
                        <a:lnSpc>
                          <a:spcPct val="115000"/>
                        </a:lnSpc>
                        <a:spcBef>
                          <a:spcPts val="0"/>
                        </a:spcBef>
                        <a:spcAft>
                          <a:spcPts val="0"/>
                        </a:spcAft>
                        <a:buNone/>
                      </a:pPr>
                      <a:r>
                        <a:rPr lang="en-US" sz="1300"/>
                        <a:t>2.2 mg/L</a:t>
                      </a:r>
                      <a:endParaRPr sz="1300"/>
                    </a:p>
                    <a:p>
                      <a:pPr marL="0" lvl="0" indent="0" algn="ctr" rtl="0">
                        <a:lnSpc>
                          <a:spcPct val="115000"/>
                        </a:lnSpc>
                        <a:spcBef>
                          <a:spcPts val="0"/>
                        </a:spcBef>
                        <a:spcAft>
                          <a:spcPts val="0"/>
                        </a:spcAft>
                        <a:buNone/>
                      </a:pPr>
                      <a:r>
                        <a:rPr lang="en-US" sz="1300"/>
                        <a:t>2.4 mg/L</a:t>
                      </a:r>
                      <a:endParaRPr sz="1300"/>
                    </a:p>
                    <a:p>
                      <a:pPr marL="0" lvl="0" indent="0" algn="ctr" rtl="0">
                        <a:lnSpc>
                          <a:spcPct val="115000"/>
                        </a:lnSpc>
                        <a:spcBef>
                          <a:spcPts val="0"/>
                        </a:spcBef>
                        <a:spcAft>
                          <a:spcPts val="0"/>
                        </a:spcAft>
                        <a:buNone/>
                      </a:pPr>
                      <a:r>
                        <a:rPr lang="en-US" sz="1300"/>
                        <a:t>2.6 mg/L</a:t>
                      </a:r>
                      <a:endParaRPr sz="1300"/>
                    </a:p>
                    <a:p>
                      <a:pPr marL="0" lvl="0" indent="0" algn="ctr" rtl="0">
                        <a:lnSpc>
                          <a:spcPct val="115000"/>
                        </a:lnSpc>
                        <a:spcBef>
                          <a:spcPts val="0"/>
                        </a:spcBef>
                        <a:spcAft>
                          <a:spcPts val="0"/>
                        </a:spcAft>
                        <a:buNone/>
                      </a:pPr>
                      <a:r>
                        <a:rPr lang="en-US" sz="1300"/>
                        <a:t>2.8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2.4 mg/L</a:t>
                      </a:r>
                      <a:endParaRPr sz="1300"/>
                    </a:p>
                    <a:p>
                      <a:pPr marL="0" lvl="0" indent="0" algn="ctr" rtl="0">
                        <a:lnSpc>
                          <a:spcPct val="115000"/>
                        </a:lnSpc>
                        <a:spcBef>
                          <a:spcPts val="0"/>
                        </a:spcBef>
                        <a:spcAft>
                          <a:spcPts val="0"/>
                        </a:spcAft>
                        <a:buNone/>
                      </a:pPr>
                      <a:r>
                        <a:rPr lang="en-US" sz="1300"/>
                        <a:t>2.6 mg/L</a:t>
                      </a:r>
                      <a:endParaRPr sz="1300"/>
                    </a:p>
                    <a:p>
                      <a:pPr marL="0" lvl="0" indent="0" algn="ctr" rtl="0">
                        <a:lnSpc>
                          <a:spcPct val="115000"/>
                        </a:lnSpc>
                        <a:spcBef>
                          <a:spcPts val="0"/>
                        </a:spcBef>
                        <a:spcAft>
                          <a:spcPts val="0"/>
                        </a:spcAft>
                        <a:buNone/>
                      </a:pPr>
                      <a:r>
                        <a:rPr lang="en-US" sz="1300"/>
                        <a:t>2.8 mg/L</a:t>
                      </a:r>
                      <a:endParaRPr sz="1300"/>
                    </a:p>
                    <a:p>
                      <a:pPr marL="0" lvl="0" indent="0" algn="ctr" rtl="0">
                        <a:lnSpc>
                          <a:spcPct val="115000"/>
                        </a:lnSpc>
                        <a:spcBef>
                          <a:spcPts val="0"/>
                        </a:spcBef>
                        <a:spcAft>
                          <a:spcPts val="0"/>
                        </a:spcAft>
                        <a:buNone/>
                      </a:pPr>
                      <a:r>
                        <a:rPr lang="en-US" sz="1300"/>
                        <a:t>3.0 mg/L</a:t>
                      </a:r>
                      <a:endParaRPr sz="1300"/>
                    </a:p>
                    <a:p>
                      <a:pPr marL="0" lvl="0" indent="0" algn="ctr" rtl="0">
                        <a:lnSpc>
                          <a:spcPct val="115000"/>
                        </a:lnSpc>
                        <a:spcBef>
                          <a:spcPts val="0"/>
                        </a:spcBef>
                        <a:spcAft>
                          <a:spcPts val="0"/>
                        </a:spcAft>
                        <a:buNone/>
                      </a:pPr>
                      <a:r>
                        <a:rPr lang="en-US" sz="1300"/>
                        <a:t>3.4 mg/L</a:t>
                      </a:r>
                      <a:endParaRPr sz="1300"/>
                    </a:p>
                    <a:p>
                      <a:pPr marL="0" lvl="0" indent="0" algn="ctr" rtl="0">
                        <a:lnSpc>
                          <a:spcPct val="115000"/>
                        </a:lnSpc>
                        <a:spcBef>
                          <a:spcPts val="0"/>
                        </a:spcBef>
                        <a:spcAft>
                          <a:spcPts val="0"/>
                        </a:spcAft>
                        <a:buNone/>
                      </a:pPr>
                      <a:r>
                        <a:rPr lang="en-US" sz="1300"/>
                        <a:t>3.8 mg/L</a:t>
                      </a:r>
                      <a:endParaRPr sz="1300"/>
                    </a:p>
                    <a:p>
                      <a:pPr marL="0" lvl="0" indent="0" algn="ctr" rtl="0">
                        <a:lnSpc>
                          <a:spcPct val="115000"/>
                        </a:lnSpc>
                        <a:spcBef>
                          <a:spcPts val="0"/>
                        </a:spcBef>
                        <a:spcAft>
                          <a:spcPts val="0"/>
                        </a:spcAft>
                        <a:buNone/>
                      </a:pPr>
                      <a:r>
                        <a:rPr lang="en-US" sz="1300"/>
                        <a:t>4.0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03" name="Google Shape;203;p23"/>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4"/>
          <p:cNvSpPr txBox="1"/>
          <p:nvPr/>
        </p:nvSpPr>
        <p:spPr>
          <a:xfrm>
            <a:off x="108724" y="261825"/>
            <a:ext cx="6305100" cy="622500"/>
          </a:xfrm>
          <a:prstGeom prst="rect">
            <a:avLst/>
          </a:prstGeom>
          <a:noFill/>
          <a:ln>
            <a:noFill/>
          </a:ln>
        </p:spPr>
        <p:txBody>
          <a:bodyPr spcFirstLastPara="1" wrap="square" lIns="121875" tIns="121875" rIns="121875" bIns="121875" anchor="b" anchorCtr="0">
            <a:noAutofit/>
          </a:bodyPr>
          <a:lstStyle/>
          <a:p>
            <a:pPr marL="0" lvl="0" indent="0" algn="l" rtl="0">
              <a:spcBef>
                <a:spcPts val="0"/>
              </a:spcBef>
              <a:spcAft>
                <a:spcPts val="0"/>
              </a:spcAft>
              <a:buClr>
                <a:schemeClr val="dk1"/>
              </a:buClr>
              <a:buSzPts val="1100"/>
              <a:buFont typeface="Arial"/>
              <a:buNone/>
            </a:pPr>
            <a:r>
              <a:rPr lang="en-US" sz="4000">
                <a:solidFill>
                  <a:srgbClr val="0B68FF"/>
                </a:solidFill>
              </a:rPr>
              <a:t>PAC Trials</a:t>
            </a:r>
            <a:endParaRPr sz="4000" b="0" i="0" u="none" strike="noStrike" cap="none">
              <a:solidFill>
                <a:srgbClr val="0B68FF"/>
              </a:solidFill>
              <a:latin typeface="Arial"/>
              <a:ea typeface="Arial"/>
              <a:cs typeface="Arial"/>
              <a:sym typeface="Arial"/>
            </a:endParaRPr>
          </a:p>
        </p:txBody>
      </p:sp>
      <p:sp>
        <p:nvSpPr>
          <p:cNvPr id="209" name="Google Shape;209;p2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t>
            </a:r>
            <a:endParaRPr/>
          </a:p>
        </p:txBody>
      </p:sp>
      <p:sp>
        <p:nvSpPr>
          <p:cNvPr id="210" name="Google Shape;210;p24"/>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12</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11" name="Google Shape;211;p24"/>
          <p:cNvPicPr preferRelativeResize="0"/>
          <p:nvPr/>
        </p:nvPicPr>
        <p:blipFill rotWithShape="1">
          <a:blip r:embed="rId3">
            <a:alphaModFix/>
          </a:blip>
          <a:srcRect/>
          <a:stretch/>
        </p:blipFill>
        <p:spPr>
          <a:xfrm>
            <a:off x="7196613" y="76300"/>
            <a:ext cx="1869625" cy="593200"/>
          </a:xfrm>
          <a:prstGeom prst="rect">
            <a:avLst/>
          </a:prstGeom>
          <a:noFill/>
          <a:ln>
            <a:noFill/>
          </a:ln>
        </p:spPr>
      </p:pic>
      <p:sp>
        <p:nvSpPr>
          <p:cNvPr id="212" name="Google Shape;212;p24"/>
          <p:cNvSpPr txBox="1"/>
          <p:nvPr/>
        </p:nvSpPr>
        <p:spPr>
          <a:xfrm>
            <a:off x="815400" y="972888"/>
            <a:ext cx="7513200" cy="3586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700">
                <a:solidFill>
                  <a:schemeClr val="dk1"/>
                </a:solidFill>
              </a:rPr>
              <a:t>For the PAC concentration, last year we used 5 g/L stock solution and then we varied the flow rate by adjusting the rate of the PAC on ProCoDA. </a:t>
            </a:r>
            <a:endParaRPr sz="1700">
              <a:solidFill>
                <a:schemeClr val="dk1"/>
              </a:solidFill>
            </a:endParaRPr>
          </a:p>
          <a:p>
            <a:pPr marL="914400" lvl="0" indent="-336550" algn="l" rtl="0">
              <a:lnSpc>
                <a:spcPct val="150000"/>
              </a:lnSpc>
              <a:spcBef>
                <a:spcPts val="0"/>
              </a:spcBef>
              <a:spcAft>
                <a:spcPts val="0"/>
              </a:spcAft>
              <a:buClr>
                <a:schemeClr val="dk1"/>
              </a:buClr>
              <a:buSzPts val="1700"/>
              <a:buChar char="-"/>
            </a:pPr>
            <a:r>
              <a:rPr lang="en-US" sz="1700">
                <a:solidFill>
                  <a:schemeClr val="dk1"/>
                </a:solidFill>
              </a:rPr>
              <a:t>Kept HA and PaCl concentrations and flow rates constant</a:t>
            </a:r>
            <a:endParaRPr sz="1700">
              <a:solidFill>
                <a:schemeClr val="dk1"/>
              </a:solidFill>
            </a:endParaRPr>
          </a:p>
          <a:p>
            <a:pPr marL="1371600" lvl="1" indent="-336550" algn="l" rtl="0">
              <a:lnSpc>
                <a:spcPct val="150000"/>
              </a:lnSpc>
              <a:spcBef>
                <a:spcPts val="0"/>
              </a:spcBef>
              <a:spcAft>
                <a:spcPts val="0"/>
              </a:spcAft>
              <a:buClr>
                <a:schemeClr val="dk1"/>
              </a:buClr>
              <a:buSzPts val="1700"/>
              <a:buChar char="-"/>
            </a:pPr>
            <a:r>
              <a:rPr lang="en-US" sz="1700">
                <a:solidFill>
                  <a:schemeClr val="dk1"/>
                </a:solidFill>
              </a:rPr>
              <a:t>0.2 g/L HA at 0.2 mL/s</a:t>
            </a:r>
            <a:endParaRPr sz="1700">
              <a:solidFill>
                <a:schemeClr val="dk1"/>
              </a:solidFill>
            </a:endParaRPr>
          </a:p>
          <a:p>
            <a:pPr marL="1371600" lvl="1" indent="-336550" algn="l" rtl="0">
              <a:lnSpc>
                <a:spcPct val="150000"/>
              </a:lnSpc>
              <a:spcBef>
                <a:spcPts val="0"/>
              </a:spcBef>
              <a:spcAft>
                <a:spcPts val="0"/>
              </a:spcAft>
              <a:buClr>
                <a:schemeClr val="dk1"/>
              </a:buClr>
              <a:buSzPts val="1700"/>
              <a:buChar char="-"/>
            </a:pPr>
            <a:r>
              <a:rPr lang="en-US" sz="1700">
                <a:solidFill>
                  <a:schemeClr val="dk1"/>
                </a:solidFill>
              </a:rPr>
              <a:t>1 g/L PACl at 0.2 mL/s</a:t>
            </a:r>
            <a:endParaRPr sz="1700">
              <a:solidFill>
                <a:schemeClr val="dk1"/>
              </a:solidFill>
            </a:endParaRPr>
          </a:p>
          <a:p>
            <a:pPr marL="914400" lvl="0" indent="-336550" algn="l" rtl="0">
              <a:lnSpc>
                <a:spcPct val="150000"/>
              </a:lnSpc>
              <a:spcBef>
                <a:spcPts val="0"/>
              </a:spcBef>
              <a:spcAft>
                <a:spcPts val="0"/>
              </a:spcAft>
              <a:buClr>
                <a:schemeClr val="dk1"/>
              </a:buClr>
              <a:buSzPts val="1700"/>
              <a:buChar char="-"/>
            </a:pPr>
            <a:r>
              <a:rPr lang="en-US" sz="1700">
                <a:solidFill>
                  <a:schemeClr val="dk1"/>
                </a:solidFill>
              </a:rPr>
              <a:t>Varied PAC (5 g/L) flow rates</a:t>
            </a:r>
            <a:endParaRPr sz="1700">
              <a:solidFill>
                <a:schemeClr val="dk1"/>
              </a:solidFill>
            </a:endParaRPr>
          </a:p>
          <a:p>
            <a:pPr marL="1371600" lvl="1" indent="-336550" algn="l" rtl="0">
              <a:lnSpc>
                <a:spcPct val="150000"/>
              </a:lnSpc>
              <a:spcBef>
                <a:spcPts val="0"/>
              </a:spcBef>
              <a:spcAft>
                <a:spcPts val="0"/>
              </a:spcAft>
              <a:buClr>
                <a:schemeClr val="dk1"/>
              </a:buClr>
              <a:buSzPts val="1700"/>
              <a:buChar char="-"/>
            </a:pPr>
            <a:r>
              <a:rPr lang="en-US" sz="1700">
                <a:solidFill>
                  <a:schemeClr val="dk1"/>
                </a:solidFill>
              </a:rPr>
              <a:t>Trial 1: 0.01 mL/s</a:t>
            </a:r>
            <a:endParaRPr sz="1700">
              <a:solidFill>
                <a:schemeClr val="dk1"/>
              </a:solidFill>
            </a:endParaRPr>
          </a:p>
          <a:p>
            <a:pPr marL="1371600" lvl="1" indent="-336550" algn="l" rtl="0">
              <a:lnSpc>
                <a:spcPct val="150000"/>
              </a:lnSpc>
              <a:spcBef>
                <a:spcPts val="0"/>
              </a:spcBef>
              <a:spcAft>
                <a:spcPts val="0"/>
              </a:spcAft>
              <a:buClr>
                <a:schemeClr val="dk1"/>
              </a:buClr>
              <a:buSzPts val="1700"/>
              <a:buChar char="-"/>
            </a:pPr>
            <a:r>
              <a:rPr lang="en-US" sz="1700">
                <a:solidFill>
                  <a:schemeClr val="dk1"/>
                </a:solidFill>
              </a:rPr>
              <a:t>Trial 2: 0.005 mL/s</a:t>
            </a:r>
            <a:endParaRPr sz="1700">
              <a:solidFill>
                <a:schemeClr val="dk1"/>
              </a:solidFill>
            </a:endParaRPr>
          </a:p>
          <a:p>
            <a:pPr marL="1371600" lvl="1" indent="-336550" algn="l" rtl="0">
              <a:lnSpc>
                <a:spcPct val="150000"/>
              </a:lnSpc>
              <a:spcBef>
                <a:spcPts val="0"/>
              </a:spcBef>
              <a:spcAft>
                <a:spcPts val="0"/>
              </a:spcAft>
              <a:buClr>
                <a:schemeClr val="dk1"/>
              </a:buClr>
              <a:buSzPts val="1700"/>
              <a:buChar char="-"/>
            </a:pPr>
            <a:r>
              <a:rPr lang="en-US" sz="1700">
                <a:solidFill>
                  <a:schemeClr val="dk1"/>
                </a:solidFill>
              </a:rPr>
              <a:t>Trial 3: 0.002 mL/s</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5"/>
          <p:cNvSpPr txBox="1"/>
          <p:nvPr/>
        </p:nvSpPr>
        <p:spPr>
          <a:xfrm>
            <a:off x="261124" y="338025"/>
            <a:ext cx="63051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Current Work </a:t>
            </a:r>
            <a:endParaRPr sz="4000" b="0" i="0" u="none" strike="noStrike" cap="none">
              <a:solidFill>
                <a:srgbClr val="0B68FF"/>
              </a:solidFill>
              <a:latin typeface="Arial"/>
              <a:ea typeface="Arial"/>
              <a:cs typeface="Arial"/>
              <a:sym typeface="Arial"/>
            </a:endParaRPr>
          </a:p>
        </p:txBody>
      </p:sp>
      <p:sp>
        <p:nvSpPr>
          <p:cNvPr id="218" name="Google Shape;218;p25"/>
          <p:cNvSpPr txBox="1"/>
          <p:nvPr/>
        </p:nvSpPr>
        <p:spPr>
          <a:xfrm>
            <a:off x="544050" y="1371150"/>
            <a:ext cx="8055900" cy="24012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0"/>
              </a:spcAft>
              <a:buClr>
                <a:schemeClr val="dk1"/>
              </a:buClr>
              <a:buSzPts val="2400"/>
              <a:buAutoNum type="arabicParenR"/>
            </a:pPr>
            <a:r>
              <a:rPr lang="en-US" sz="2400">
                <a:solidFill>
                  <a:schemeClr val="dk1"/>
                </a:solidFill>
              </a:rPr>
              <a:t>Finished turbidimeter calibration </a:t>
            </a:r>
            <a:endParaRPr sz="2400">
              <a:solidFill>
                <a:schemeClr val="dk1"/>
              </a:solidFill>
            </a:endParaRPr>
          </a:p>
          <a:p>
            <a:pPr marL="457200" lvl="0" indent="0" algn="l" rtl="0">
              <a:lnSpc>
                <a:spcPct val="200000"/>
              </a:lnSpc>
              <a:spcBef>
                <a:spcPts val="0"/>
              </a:spcBef>
              <a:spcAft>
                <a:spcPts val="0"/>
              </a:spcAft>
              <a:buNone/>
            </a:pPr>
            <a:endParaRPr sz="1200">
              <a:solidFill>
                <a:schemeClr val="dk1"/>
              </a:solidFill>
            </a:endParaRPr>
          </a:p>
          <a:p>
            <a:pPr marL="457200" lvl="0" indent="-381000" algn="l" rtl="0">
              <a:lnSpc>
                <a:spcPct val="200000"/>
              </a:lnSpc>
              <a:spcBef>
                <a:spcPts val="0"/>
              </a:spcBef>
              <a:spcAft>
                <a:spcPts val="0"/>
              </a:spcAft>
              <a:buClr>
                <a:schemeClr val="dk1"/>
              </a:buClr>
              <a:buSzPts val="2400"/>
              <a:buAutoNum type="arabicParenR"/>
            </a:pPr>
            <a:r>
              <a:rPr lang="en-US" sz="2400">
                <a:solidFill>
                  <a:schemeClr val="dk1"/>
                </a:solidFill>
              </a:rPr>
              <a:t>Adjusted coagulant concentration to create flocs with 5 mg/L HA and 5 g/L kaolin clay</a:t>
            </a:r>
            <a:endParaRPr sz="2400">
              <a:solidFill>
                <a:schemeClr val="dk1"/>
              </a:solidFill>
            </a:endParaRPr>
          </a:p>
        </p:txBody>
      </p:sp>
      <p:sp>
        <p:nvSpPr>
          <p:cNvPr id="219" name="Google Shape;219;p25"/>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13</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20" name="Google Shape;220;p25"/>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6"/>
          <p:cNvSpPr txBox="1"/>
          <p:nvPr/>
        </p:nvSpPr>
        <p:spPr>
          <a:xfrm>
            <a:off x="108724" y="261825"/>
            <a:ext cx="63051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Results and Analysis</a:t>
            </a:r>
            <a:endParaRPr sz="4000" b="0" i="0" u="none" strike="noStrike" cap="none">
              <a:solidFill>
                <a:srgbClr val="0B68FF"/>
              </a:solidFill>
              <a:latin typeface="Arial"/>
              <a:ea typeface="Arial"/>
              <a:cs typeface="Arial"/>
              <a:sym typeface="Arial"/>
            </a:endParaRPr>
          </a:p>
        </p:txBody>
      </p:sp>
      <p:sp>
        <p:nvSpPr>
          <p:cNvPr id="226" name="Google Shape;226;p26"/>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14</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sp>
        <p:nvSpPr>
          <p:cNvPr id="227" name="Google Shape;227;p26"/>
          <p:cNvSpPr txBox="1"/>
          <p:nvPr/>
        </p:nvSpPr>
        <p:spPr>
          <a:xfrm>
            <a:off x="335975" y="4314350"/>
            <a:ext cx="2544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7: Image of sedimentation tank from experiments from last semester  </a:t>
            </a:r>
            <a:endParaRPr sz="1000"/>
          </a:p>
        </p:txBody>
      </p:sp>
      <p:pic>
        <p:nvPicPr>
          <p:cNvPr id="228" name="Google Shape;228;p26"/>
          <p:cNvPicPr preferRelativeResize="0"/>
          <p:nvPr/>
        </p:nvPicPr>
        <p:blipFill rotWithShape="1">
          <a:blip r:embed="rId3">
            <a:alphaModFix/>
          </a:blip>
          <a:srcRect/>
          <a:stretch/>
        </p:blipFill>
        <p:spPr>
          <a:xfrm>
            <a:off x="7196613" y="76300"/>
            <a:ext cx="1869625" cy="593200"/>
          </a:xfrm>
          <a:prstGeom prst="rect">
            <a:avLst/>
          </a:prstGeom>
          <a:noFill/>
          <a:ln>
            <a:noFill/>
          </a:ln>
        </p:spPr>
      </p:pic>
      <p:pic>
        <p:nvPicPr>
          <p:cNvPr id="229" name="Google Shape;229;p26"/>
          <p:cNvPicPr preferRelativeResize="0"/>
          <p:nvPr/>
        </p:nvPicPr>
        <p:blipFill rotWithShape="1">
          <a:blip r:embed="rId4">
            <a:alphaModFix/>
          </a:blip>
          <a:srcRect l="37904" t="27122" r="21417" b="30023"/>
          <a:stretch/>
        </p:blipFill>
        <p:spPr>
          <a:xfrm>
            <a:off x="408400" y="886550"/>
            <a:ext cx="2399453" cy="3370399"/>
          </a:xfrm>
          <a:prstGeom prst="rect">
            <a:avLst/>
          </a:prstGeom>
          <a:noFill/>
          <a:ln>
            <a:noFill/>
          </a:ln>
        </p:spPr>
      </p:pic>
      <p:pic>
        <p:nvPicPr>
          <p:cNvPr id="230" name="Google Shape;230;p26"/>
          <p:cNvPicPr preferRelativeResize="0"/>
          <p:nvPr/>
        </p:nvPicPr>
        <p:blipFill rotWithShape="1">
          <a:blip r:embed="rId5">
            <a:alphaModFix/>
          </a:blip>
          <a:srcRect t="15690" r="30924"/>
          <a:stretch/>
        </p:blipFill>
        <p:spPr>
          <a:xfrm>
            <a:off x="3685313" y="886549"/>
            <a:ext cx="2071017" cy="3370399"/>
          </a:xfrm>
          <a:prstGeom prst="rect">
            <a:avLst/>
          </a:prstGeom>
          <a:noFill/>
          <a:ln>
            <a:noFill/>
          </a:ln>
        </p:spPr>
      </p:pic>
      <p:pic>
        <p:nvPicPr>
          <p:cNvPr id="231" name="Google Shape;231;p26"/>
          <p:cNvPicPr preferRelativeResize="0"/>
          <p:nvPr/>
        </p:nvPicPr>
        <p:blipFill rotWithShape="1">
          <a:blip r:embed="rId6">
            <a:alphaModFix/>
          </a:blip>
          <a:srcRect l="38204" t="29428" r="33549" b="33840"/>
          <a:stretch/>
        </p:blipFill>
        <p:spPr>
          <a:xfrm>
            <a:off x="6439050" y="886550"/>
            <a:ext cx="1943880" cy="3370399"/>
          </a:xfrm>
          <a:prstGeom prst="rect">
            <a:avLst/>
          </a:prstGeom>
          <a:noFill/>
          <a:ln>
            <a:noFill/>
          </a:ln>
        </p:spPr>
      </p:pic>
      <p:cxnSp>
        <p:nvCxnSpPr>
          <p:cNvPr id="232" name="Google Shape;232;p26"/>
          <p:cNvCxnSpPr>
            <a:stCxn id="233" idx="1"/>
          </p:cNvCxnSpPr>
          <p:nvPr/>
        </p:nvCxnSpPr>
        <p:spPr>
          <a:xfrm rot="10800000">
            <a:off x="919050" y="2545650"/>
            <a:ext cx="408300" cy="271200"/>
          </a:xfrm>
          <a:prstGeom prst="straightConnector1">
            <a:avLst/>
          </a:prstGeom>
          <a:noFill/>
          <a:ln w="9525" cap="flat" cmpd="sng">
            <a:solidFill>
              <a:srgbClr val="FF0000"/>
            </a:solidFill>
            <a:prstDash val="solid"/>
            <a:round/>
            <a:headEnd type="none" w="med" len="med"/>
            <a:tailEnd type="triangle" w="med" len="med"/>
          </a:ln>
        </p:spPr>
      </p:cxnSp>
      <p:sp>
        <p:nvSpPr>
          <p:cNvPr id="233" name="Google Shape;233;p26"/>
          <p:cNvSpPr txBox="1"/>
          <p:nvPr/>
        </p:nvSpPr>
        <p:spPr>
          <a:xfrm>
            <a:off x="1327350" y="2401200"/>
            <a:ext cx="1918500" cy="8313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Many flocs of orange color from the humic acid solution</a:t>
            </a:r>
            <a:endParaRPr>
              <a:solidFill>
                <a:srgbClr val="FF0000"/>
              </a:solidFill>
            </a:endParaRPr>
          </a:p>
        </p:txBody>
      </p:sp>
      <p:cxnSp>
        <p:nvCxnSpPr>
          <p:cNvPr id="234" name="Google Shape;234;p26"/>
          <p:cNvCxnSpPr>
            <a:stCxn id="235" idx="1"/>
          </p:cNvCxnSpPr>
          <p:nvPr/>
        </p:nvCxnSpPr>
        <p:spPr>
          <a:xfrm rot="10800000">
            <a:off x="1008150" y="3426325"/>
            <a:ext cx="612000" cy="372900"/>
          </a:xfrm>
          <a:prstGeom prst="straightConnector1">
            <a:avLst/>
          </a:prstGeom>
          <a:noFill/>
          <a:ln w="9525" cap="flat" cmpd="sng">
            <a:solidFill>
              <a:srgbClr val="FF0000"/>
            </a:solidFill>
            <a:prstDash val="solid"/>
            <a:round/>
            <a:headEnd type="none" w="med" len="med"/>
            <a:tailEnd type="triangle" w="med" len="med"/>
          </a:ln>
        </p:spPr>
      </p:cxnSp>
      <p:sp>
        <p:nvSpPr>
          <p:cNvPr id="235" name="Google Shape;235;p26"/>
          <p:cNvSpPr txBox="1"/>
          <p:nvPr/>
        </p:nvSpPr>
        <p:spPr>
          <a:xfrm>
            <a:off x="1620150" y="3383575"/>
            <a:ext cx="1379100" cy="8313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Clear water encompassing the flocs</a:t>
            </a:r>
            <a:endParaRPr>
              <a:solidFill>
                <a:srgbClr val="FF0000"/>
              </a:solidFill>
            </a:endParaRPr>
          </a:p>
        </p:txBody>
      </p:sp>
      <p:cxnSp>
        <p:nvCxnSpPr>
          <p:cNvPr id="236" name="Google Shape;236;p26"/>
          <p:cNvCxnSpPr>
            <a:stCxn id="237" idx="3"/>
          </p:cNvCxnSpPr>
          <p:nvPr/>
        </p:nvCxnSpPr>
        <p:spPr>
          <a:xfrm rot="10800000" flipH="1">
            <a:off x="4382575" y="1834850"/>
            <a:ext cx="507300" cy="11700"/>
          </a:xfrm>
          <a:prstGeom prst="straightConnector1">
            <a:avLst/>
          </a:prstGeom>
          <a:noFill/>
          <a:ln w="9525" cap="flat" cmpd="sng">
            <a:solidFill>
              <a:srgbClr val="FF0000"/>
            </a:solidFill>
            <a:prstDash val="solid"/>
            <a:round/>
            <a:headEnd type="none" w="med" len="med"/>
            <a:tailEnd type="triangle" w="med" len="med"/>
          </a:ln>
        </p:spPr>
      </p:cxnSp>
      <p:sp>
        <p:nvSpPr>
          <p:cNvPr id="237" name="Google Shape;237;p26"/>
          <p:cNvSpPr txBox="1"/>
          <p:nvPr/>
        </p:nvSpPr>
        <p:spPr>
          <a:xfrm>
            <a:off x="3444475" y="1538750"/>
            <a:ext cx="938100" cy="6156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White particles </a:t>
            </a:r>
            <a:endParaRPr>
              <a:solidFill>
                <a:srgbClr val="FF0000"/>
              </a:solidFill>
            </a:endParaRPr>
          </a:p>
        </p:txBody>
      </p:sp>
      <p:cxnSp>
        <p:nvCxnSpPr>
          <p:cNvPr id="238" name="Google Shape;238;p26"/>
          <p:cNvCxnSpPr>
            <a:stCxn id="239" idx="1"/>
          </p:cNvCxnSpPr>
          <p:nvPr/>
        </p:nvCxnSpPr>
        <p:spPr>
          <a:xfrm rot="10800000">
            <a:off x="3909900" y="2924275"/>
            <a:ext cx="585600" cy="688500"/>
          </a:xfrm>
          <a:prstGeom prst="straightConnector1">
            <a:avLst/>
          </a:prstGeom>
          <a:noFill/>
          <a:ln w="9525" cap="flat" cmpd="sng">
            <a:solidFill>
              <a:srgbClr val="FF0000"/>
            </a:solidFill>
            <a:prstDash val="solid"/>
            <a:round/>
            <a:headEnd type="none" w="med" len="med"/>
            <a:tailEnd type="triangle" w="med" len="med"/>
          </a:ln>
        </p:spPr>
      </p:cxnSp>
      <p:sp>
        <p:nvSpPr>
          <p:cNvPr id="239" name="Google Shape;239;p26"/>
          <p:cNvSpPr txBox="1"/>
          <p:nvPr/>
        </p:nvSpPr>
        <p:spPr>
          <a:xfrm>
            <a:off x="4495500" y="3197125"/>
            <a:ext cx="1379100" cy="8313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Red-ish water from humic acid solution</a:t>
            </a:r>
            <a:endParaRPr>
              <a:solidFill>
                <a:srgbClr val="FF0000"/>
              </a:solidFill>
            </a:endParaRPr>
          </a:p>
        </p:txBody>
      </p:sp>
      <p:sp>
        <p:nvSpPr>
          <p:cNvPr id="240" name="Google Shape;240;p26"/>
          <p:cNvSpPr txBox="1"/>
          <p:nvPr/>
        </p:nvSpPr>
        <p:spPr>
          <a:xfrm>
            <a:off x="3444475" y="4314350"/>
            <a:ext cx="2643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8: Run with 100 mg/L of PaCl and 5 g/L of clay with 5 mg/L of humic acid</a:t>
            </a:r>
            <a:endParaRPr sz="1000"/>
          </a:p>
        </p:txBody>
      </p:sp>
      <p:sp>
        <p:nvSpPr>
          <p:cNvPr id="241" name="Google Shape;241;p26"/>
          <p:cNvSpPr txBox="1"/>
          <p:nvPr/>
        </p:nvSpPr>
        <p:spPr>
          <a:xfrm>
            <a:off x="6194275" y="4259175"/>
            <a:ext cx="2643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9: </a:t>
            </a:r>
            <a:r>
              <a:rPr lang="en-US" sz="1000">
                <a:solidFill>
                  <a:schemeClr val="dk1"/>
                </a:solidFill>
              </a:rPr>
              <a:t>Run with 720 mg/L of PaCl and 10 g/L of clay with 5 mg/L of humic acid</a:t>
            </a:r>
            <a:endParaRPr sz="1000"/>
          </a:p>
        </p:txBody>
      </p:sp>
      <p:cxnSp>
        <p:nvCxnSpPr>
          <p:cNvPr id="242" name="Google Shape;242;p26"/>
          <p:cNvCxnSpPr>
            <a:stCxn id="243" idx="1"/>
          </p:cNvCxnSpPr>
          <p:nvPr/>
        </p:nvCxnSpPr>
        <p:spPr>
          <a:xfrm rot="10800000">
            <a:off x="6828254" y="2644584"/>
            <a:ext cx="701400" cy="755100"/>
          </a:xfrm>
          <a:prstGeom prst="straightConnector1">
            <a:avLst/>
          </a:prstGeom>
          <a:noFill/>
          <a:ln w="9525" cap="flat" cmpd="sng">
            <a:solidFill>
              <a:srgbClr val="FF0000"/>
            </a:solidFill>
            <a:prstDash val="solid"/>
            <a:round/>
            <a:headEnd type="none" w="med" len="med"/>
            <a:tailEnd type="triangle" w="med" len="med"/>
          </a:ln>
        </p:spPr>
      </p:cxnSp>
      <p:sp>
        <p:nvSpPr>
          <p:cNvPr id="243" name="Google Shape;243;p26"/>
          <p:cNvSpPr txBox="1"/>
          <p:nvPr/>
        </p:nvSpPr>
        <p:spPr>
          <a:xfrm>
            <a:off x="7529654" y="3091884"/>
            <a:ext cx="1312200" cy="6156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Orange murky water </a:t>
            </a:r>
            <a:endParaRPr>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txBox="1"/>
          <p:nvPr/>
        </p:nvSpPr>
        <p:spPr>
          <a:xfrm>
            <a:off x="108725" y="261826"/>
            <a:ext cx="6735900" cy="5931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Future Work</a:t>
            </a:r>
            <a:endParaRPr sz="4000" b="0" i="0" u="none" strike="noStrike" cap="none">
              <a:solidFill>
                <a:srgbClr val="0B68FF"/>
              </a:solidFill>
              <a:latin typeface="Arial"/>
              <a:ea typeface="Arial"/>
              <a:cs typeface="Arial"/>
              <a:sym typeface="Arial"/>
            </a:endParaRPr>
          </a:p>
        </p:txBody>
      </p:sp>
      <p:sp>
        <p:nvSpPr>
          <p:cNvPr id="249" name="Google Shape;249;p27"/>
          <p:cNvSpPr txBox="1"/>
          <p:nvPr/>
        </p:nvSpPr>
        <p:spPr>
          <a:xfrm>
            <a:off x="546975" y="1002850"/>
            <a:ext cx="8038200" cy="34170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AutoNum type="arabicParenR"/>
            </a:pPr>
            <a:r>
              <a:rPr lang="en-US" sz="2100"/>
              <a:t>Run experiments to find out why the flocs are not forming well </a:t>
            </a:r>
            <a:endParaRPr sz="2100"/>
          </a:p>
          <a:p>
            <a:pPr marL="457200" lvl="0" indent="-361950" algn="l" rtl="0">
              <a:lnSpc>
                <a:spcPct val="150000"/>
              </a:lnSpc>
              <a:spcBef>
                <a:spcPts val="0"/>
              </a:spcBef>
              <a:spcAft>
                <a:spcPts val="0"/>
              </a:spcAft>
              <a:buSzPts val="2100"/>
              <a:buAutoNum type="arabicParenR"/>
            </a:pPr>
            <a:r>
              <a:rPr lang="en-US" sz="2100"/>
              <a:t>Vary concentrations of humic acid and concentrations of coagulant to demonstrate a positive relationship among both solutions </a:t>
            </a:r>
            <a:endParaRPr sz="2100"/>
          </a:p>
          <a:p>
            <a:pPr marL="457200" lvl="0" indent="-361950" algn="l" rtl="0">
              <a:lnSpc>
                <a:spcPct val="150000"/>
              </a:lnSpc>
              <a:spcBef>
                <a:spcPts val="0"/>
              </a:spcBef>
              <a:spcAft>
                <a:spcPts val="0"/>
              </a:spcAft>
              <a:buSzPts val="2100"/>
              <a:buAutoNum type="arabicParenR"/>
            </a:pPr>
            <a:r>
              <a:rPr lang="en-US" sz="2100"/>
              <a:t>Run experiments of humic acid with its corresponding optimal coagulant concentrations and with varying concentrations of clay and activated carbon </a:t>
            </a:r>
            <a:endParaRPr sz="2100"/>
          </a:p>
        </p:txBody>
      </p:sp>
      <p:sp>
        <p:nvSpPr>
          <p:cNvPr id="250" name="Google Shape;250;p27"/>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15</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51" name="Google Shape;251;p27"/>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8"/>
          <p:cNvSpPr txBox="1"/>
          <p:nvPr/>
        </p:nvSpPr>
        <p:spPr>
          <a:xfrm>
            <a:off x="1759050" y="782925"/>
            <a:ext cx="5625900" cy="2125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b="0" i="0" u="none" strike="noStrike" cap="none">
                <a:solidFill>
                  <a:srgbClr val="0B68FF"/>
                </a:solidFill>
                <a:latin typeface="Arial"/>
                <a:ea typeface="Arial"/>
                <a:cs typeface="Arial"/>
                <a:sym typeface="Arial"/>
              </a:rPr>
              <a:t>Q</a:t>
            </a:r>
            <a:r>
              <a:rPr lang="en-US" sz="4800">
                <a:solidFill>
                  <a:srgbClr val="0B68FF"/>
                </a:solidFill>
              </a:rPr>
              <a:t>uestions</a:t>
            </a:r>
            <a:endParaRPr sz="4800">
              <a:solidFill>
                <a:srgbClr val="0B68FF"/>
              </a:solidFill>
            </a:endParaRPr>
          </a:p>
          <a:p>
            <a:pPr marL="0" marR="0" lvl="0" indent="0" algn="ctr" rtl="0">
              <a:spcBef>
                <a:spcPts val="0"/>
              </a:spcBef>
              <a:spcAft>
                <a:spcPts val="0"/>
              </a:spcAft>
              <a:buNone/>
            </a:pPr>
            <a:r>
              <a:rPr lang="en-US" sz="4800">
                <a:solidFill>
                  <a:srgbClr val="0B68FF"/>
                </a:solidFill>
              </a:rPr>
              <a:t>and/or</a:t>
            </a:r>
            <a:endParaRPr sz="4800">
              <a:solidFill>
                <a:srgbClr val="0B68FF"/>
              </a:solidFill>
            </a:endParaRPr>
          </a:p>
          <a:p>
            <a:pPr marL="0" marR="0" lvl="0" indent="0" algn="ctr" rtl="0">
              <a:spcBef>
                <a:spcPts val="0"/>
              </a:spcBef>
              <a:spcAft>
                <a:spcPts val="0"/>
              </a:spcAft>
              <a:buNone/>
            </a:pPr>
            <a:r>
              <a:rPr lang="en-US" sz="4800">
                <a:solidFill>
                  <a:srgbClr val="0B68FF"/>
                </a:solidFill>
              </a:rPr>
              <a:t>Recommendations?</a:t>
            </a:r>
            <a:endParaRPr sz="4800" b="0" i="0" u="none" strike="noStrike" cap="none">
              <a:solidFill>
                <a:srgbClr val="0B68FF"/>
              </a:solidFill>
              <a:latin typeface="Arial"/>
              <a:ea typeface="Arial"/>
              <a:cs typeface="Arial"/>
              <a:sym typeface="Arial"/>
            </a:endParaRPr>
          </a:p>
        </p:txBody>
      </p:sp>
      <p:sp>
        <p:nvSpPr>
          <p:cNvPr id="257" name="Google Shape;257;p28"/>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16</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sp>
        <p:nvSpPr>
          <p:cNvPr id="258" name="Google Shape;258;p28"/>
          <p:cNvSpPr txBox="1"/>
          <p:nvPr/>
        </p:nvSpPr>
        <p:spPr>
          <a:xfrm>
            <a:off x="308700" y="3451600"/>
            <a:ext cx="85266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dirty="0">
                <a:solidFill>
                  <a:srgbClr val="333333"/>
                </a:solidFill>
              </a:rPr>
              <a:t>Rachel Lai | </a:t>
            </a:r>
            <a:r>
              <a:rPr lang="en-US" sz="1300" dirty="0">
                <a:solidFill>
                  <a:srgbClr val="333333"/>
                </a:solidFill>
                <a:uFill>
                  <a:noFill/>
                </a:uFill>
                <a:hlinkClick r:id="rId3">
                  <a:extLst>
                    <a:ext uri="{A12FA001-AC4F-418D-AE19-62706E023703}">
                      <ahyp:hlinkClr xmlns:ahyp="http://schemas.microsoft.com/office/drawing/2018/hyperlinkcolor" val="tx"/>
                    </a:ext>
                  </a:extLst>
                </a:hlinkClick>
              </a:rPr>
              <a:t>rml267@cornell.edu</a:t>
            </a:r>
            <a:r>
              <a:rPr lang="en-US" sz="1300" dirty="0">
                <a:solidFill>
                  <a:srgbClr val="333333"/>
                </a:solidFill>
              </a:rPr>
              <a:t>  		</a:t>
            </a:r>
            <a:r>
              <a:rPr lang="en-US" sz="1300" dirty="0" err="1">
                <a:solidFill>
                  <a:srgbClr val="333333"/>
                </a:solidFill>
              </a:rPr>
              <a:t>Nhi</a:t>
            </a:r>
            <a:r>
              <a:rPr lang="en-US" sz="1300" dirty="0">
                <a:solidFill>
                  <a:srgbClr val="333333"/>
                </a:solidFill>
              </a:rPr>
              <a:t> Nguyen | </a:t>
            </a:r>
            <a:r>
              <a:rPr lang="en-US" sz="1300" dirty="0">
                <a:solidFill>
                  <a:srgbClr val="333333"/>
                </a:solidFill>
                <a:uFill>
                  <a:noFill/>
                </a:uFill>
                <a:hlinkClick r:id="rId4">
                  <a:extLst>
                    <a:ext uri="{A12FA001-AC4F-418D-AE19-62706E023703}">
                      <ahyp:hlinkClr xmlns:ahyp="http://schemas.microsoft.com/office/drawing/2018/hyperlinkcolor" val="tx"/>
                    </a:ext>
                  </a:extLst>
                </a:hlinkClick>
              </a:rPr>
              <a:t>npn25@cornell.e</a:t>
            </a:r>
            <a:r>
              <a:rPr lang="en-US" sz="1300" dirty="0">
                <a:solidFill>
                  <a:srgbClr val="333333"/>
                </a:solidFill>
                <a:uFill>
                  <a:noFill/>
                </a:uFill>
                <a:hlinkClick r:id="rId4">
                  <a:extLst>
                    <a:ext uri="{A12FA001-AC4F-418D-AE19-62706E023703}">
                      <ahyp:hlinkClr xmlns:ahyp="http://schemas.microsoft.com/office/drawing/2018/hyperlinkcolor" val="tx"/>
                    </a:ext>
                  </a:extLst>
                </a:hlinkClick>
              </a:rPr>
              <a:t>du</a:t>
            </a:r>
            <a:endParaRPr sz="1300" dirty="0">
              <a:solidFill>
                <a:srgbClr val="333333"/>
              </a:solidFill>
            </a:endParaRPr>
          </a:p>
        </p:txBody>
      </p:sp>
      <p:sp>
        <p:nvSpPr>
          <p:cNvPr id="259" name="Google Shape;259;p28"/>
          <p:cNvSpPr txBox="1"/>
          <p:nvPr/>
        </p:nvSpPr>
        <p:spPr>
          <a:xfrm>
            <a:off x="308700" y="3902950"/>
            <a:ext cx="85266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dirty="0">
                <a:solidFill>
                  <a:srgbClr val="333333"/>
                </a:solidFill>
              </a:rPr>
              <a:t>Zachary Kwon | </a:t>
            </a:r>
            <a:r>
              <a:rPr lang="en-US" sz="1300" dirty="0">
                <a:solidFill>
                  <a:srgbClr val="333333"/>
                </a:solidFill>
                <a:uFill>
                  <a:noFill/>
                </a:uFill>
                <a:hlinkClick r:id="rId5">
                  <a:extLst>
                    <a:ext uri="{A12FA001-AC4F-418D-AE19-62706E023703}">
                      <ahyp:hlinkClr xmlns:ahyp="http://schemas.microsoft.com/office/drawing/2018/hyperlinkcolor" val="tx"/>
                    </a:ext>
                  </a:extLst>
                </a:hlinkClick>
              </a:rPr>
              <a:t>zk49@cornell.edu</a:t>
            </a:r>
            <a:r>
              <a:rPr lang="en-US" sz="1300" dirty="0">
                <a:solidFill>
                  <a:srgbClr val="333333"/>
                </a:solidFill>
              </a:rPr>
              <a:t> 		Brooke </a:t>
            </a:r>
            <a:r>
              <a:rPr lang="en-US" sz="1300" dirty="0" err="1">
                <a:solidFill>
                  <a:srgbClr val="333333"/>
                </a:solidFill>
              </a:rPr>
              <a:t>Paykin</a:t>
            </a:r>
            <a:r>
              <a:rPr lang="en-US" sz="1300" dirty="0">
                <a:solidFill>
                  <a:srgbClr val="333333"/>
                </a:solidFill>
              </a:rPr>
              <a:t> | </a:t>
            </a:r>
            <a:r>
              <a:rPr lang="en-US" sz="1300" dirty="0">
                <a:solidFill>
                  <a:srgbClr val="333333"/>
                </a:solidFill>
                <a:uFill>
                  <a:noFill/>
                </a:uFill>
                <a:hlinkClick r:id="rId6">
                  <a:extLst>
                    <a:ext uri="{A12FA001-AC4F-418D-AE19-62706E023703}">
                      <ahyp:hlinkClr xmlns:ahyp="http://schemas.microsoft.com/office/drawing/2018/hyperlinkcolor" val="tx"/>
                    </a:ext>
                  </a:extLst>
                </a:hlinkClick>
              </a:rPr>
              <a:t>bsp67@cornell.edu</a:t>
            </a:r>
            <a:r>
              <a:rPr lang="en-US" sz="1300" dirty="0">
                <a:solidFill>
                  <a:srgbClr val="333333"/>
                </a:solidFill>
              </a:rPr>
              <a:t> </a:t>
            </a:r>
            <a:endParaRPr sz="1300" dirty="0">
              <a:solidFill>
                <a:srgbClr val="333333"/>
              </a:solidFill>
            </a:endParaRPr>
          </a:p>
        </p:txBody>
      </p:sp>
      <p:pic>
        <p:nvPicPr>
          <p:cNvPr id="260" name="Google Shape;260;p28"/>
          <p:cNvPicPr preferRelativeResize="0"/>
          <p:nvPr/>
        </p:nvPicPr>
        <p:blipFill rotWithShape="1">
          <a:blip r:embed="rId7">
            <a:alphaModFix/>
          </a:blip>
          <a:srcRect/>
          <a:stretch/>
        </p:blipFill>
        <p:spPr>
          <a:xfrm>
            <a:off x="7196613" y="76300"/>
            <a:ext cx="1869625" cy="593200"/>
          </a:xfrm>
          <a:prstGeom prst="rect">
            <a:avLst/>
          </a:prstGeom>
          <a:noFill/>
          <a:ln>
            <a:noFill/>
          </a:ln>
        </p:spPr>
      </p:pic>
      <p:sp>
        <p:nvSpPr>
          <p:cNvPr id="261" name="Google Shape;261;p28"/>
          <p:cNvSpPr txBox="1"/>
          <p:nvPr/>
        </p:nvSpPr>
        <p:spPr>
          <a:xfrm>
            <a:off x="308700" y="4315750"/>
            <a:ext cx="4358100" cy="384900"/>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0"/>
              </a:spcAft>
              <a:buNone/>
            </a:pPr>
            <a:r>
              <a:rPr lang="en-US" sz="1300">
                <a:solidFill>
                  <a:srgbClr val="333333"/>
                </a:solidFill>
              </a:rPr>
              <a:t>Mateo Aranzazu | ma</a:t>
            </a:r>
            <a:r>
              <a:rPr lang="en-US" sz="1300">
                <a:solidFill>
                  <a:srgbClr val="333333"/>
                </a:solidFill>
                <a:uFill>
                  <a:noFill/>
                </a:uFill>
                <a:hlinkClick r:id="rId5">
                  <a:extLst>
                    <a:ext uri="{A12FA001-AC4F-418D-AE19-62706E023703}">
                      <ahyp:hlinkClr xmlns:ahyp="http://schemas.microsoft.com/office/drawing/2018/hyperlinkcolor" val="tx"/>
                    </a:ext>
                  </a:extLst>
                </a:hlinkClick>
              </a:rPr>
              <a:t>956@cornell.edu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9"/>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References</a:t>
            </a:r>
            <a:endParaRPr sz="4000" b="0" i="0" u="none" strike="noStrike" cap="none">
              <a:solidFill>
                <a:srgbClr val="0B68FF"/>
              </a:solidFill>
              <a:latin typeface="Arial"/>
              <a:ea typeface="Arial"/>
              <a:cs typeface="Arial"/>
              <a:sym typeface="Arial"/>
            </a:endParaRPr>
          </a:p>
        </p:txBody>
      </p:sp>
      <p:sp>
        <p:nvSpPr>
          <p:cNvPr id="267" name="Google Shape;267;p29"/>
          <p:cNvSpPr txBox="1"/>
          <p:nvPr/>
        </p:nvSpPr>
        <p:spPr>
          <a:xfrm>
            <a:off x="461800" y="993150"/>
            <a:ext cx="7770900" cy="377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a:solidFill>
                  <a:srgbClr val="24292E"/>
                </a:solidFill>
              </a:rPr>
              <a:t>Logan, B. E., Hermanowicz, S. W., &amp; Parker, A. S. (1987). A Fundamental Model for Trickling Filter Process Design. Journal (Water Pollution Control Federation), 59(12), 1029–1042.</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rgbClr val="24292E"/>
                </a:solidFill>
              </a:rPr>
              <a:t>Matilaninen, A, Vepsalainen, M &amp; Sillanpaa, M. (2010). Natural Organic Matter Removal by Coagulation during Drinking Water Treatment. Adv Colloid Interface Sci.</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rgbClr val="24292E"/>
                </a:solidFill>
              </a:rPr>
              <a:t>Soh, YC, Roddick, F &amp; Van Leeuwen, J. (2008). The Impact of Alum Coagulation on the Character, Biodegradability and Disinfection By-product Formation Potential of Reservoir Natural Organic Matter (NOM) Fractions. Water Sci Technol. 58(6), 1173-9.</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rgbClr val="24292E"/>
                </a:solidFill>
              </a:rPr>
              <a:t>Kopfler, F., H. Ringhand, W. Coleman, AND J. Meier. REACTIONS OF CHLORINE IN DRINKING WATER, WITH HUMIC ACIDS AND 'IN VIVO'. U.S. Environmental Protection Agency, Washington, D.C., EPA/600/D-84/196 (NTIS PB85160737).</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rgbClr val="24292E"/>
                </a:solidFill>
              </a:rPr>
              <a:t>Du, Y. (2017). Observations and a Geometric Explanation of the Effects of Humic Acid on Flocculation.</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chemeClr val="dk1"/>
                </a:solidFill>
              </a:rPr>
              <a:t>Lin, V. S. (2015). Research highlights: Challenges in the characterization, storage, and isolation of natural organic matter. </a:t>
            </a:r>
            <a:r>
              <a:rPr lang="en-US" sz="1100" i="1">
                <a:solidFill>
                  <a:schemeClr val="dk1"/>
                </a:solidFill>
              </a:rPr>
              <a:t>Environmental Science: Processes &amp; Impacts</a:t>
            </a:r>
            <a:r>
              <a:rPr lang="en-US" sz="1100">
                <a:solidFill>
                  <a:schemeClr val="dk1"/>
                </a:solidFill>
              </a:rPr>
              <a:t>, </a:t>
            </a:r>
            <a:r>
              <a:rPr lang="en-US" sz="1100" i="1">
                <a:solidFill>
                  <a:schemeClr val="dk1"/>
                </a:solidFill>
              </a:rPr>
              <a:t>17</a:t>
            </a:r>
            <a:r>
              <a:rPr lang="en-US" sz="1100">
                <a:solidFill>
                  <a:schemeClr val="dk1"/>
                </a:solidFill>
              </a:rPr>
              <a:t>(12), 2002–2005. https://doi.org/10.1039/c5em90046h </a:t>
            </a:r>
            <a:endParaRPr sz="1100">
              <a:solidFill>
                <a:schemeClr val="dk1"/>
              </a:solidFill>
            </a:endParaRPr>
          </a:p>
          <a:p>
            <a:pPr marL="0" lvl="0" indent="0" algn="l" rtl="0">
              <a:lnSpc>
                <a:spcPct val="100000"/>
              </a:lnSpc>
              <a:spcBef>
                <a:spcPts val="1200"/>
              </a:spcBef>
              <a:spcAft>
                <a:spcPts val="0"/>
              </a:spcAft>
              <a:buClr>
                <a:schemeClr val="dk1"/>
              </a:buClr>
              <a:buSzPts val="1100"/>
              <a:buFont typeface="Arial"/>
              <a:buNone/>
            </a:pPr>
            <a:r>
              <a:rPr lang="en-US" sz="1100" i="1">
                <a:solidFill>
                  <a:schemeClr val="dk1"/>
                </a:solidFill>
              </a:rPr>
              <a:t>Powdered activated carbon</a:t>
            </a:r>
            <a:r>
              <a:rPr lang="en-US" sz="1100">
                <a:solidFill>
                  <a:schemeClr val="dk1"/>
                </a:solidFill>
              </a:rPr>
              <a:t>. Eleven Carbon ™. (2022, April 3). Retrieved October 17, 2022, from https://elevencarbon.com/powdered-activated-carbon/ </a:t>
            </a:r>
            <a:endParaRPr sz="1100">
              <a:solidFill>
                <a:schemeClr val="dk1"/>
              </a:solidFill>
            </a:endParaRPr>
          </a:p>
          <a:p>
            <a:pPr marL="0" lvl="0" indent="0" algn="l" rtl="0">
              <a:lnSpc>
                <a:spcPct val="100000"/>
              </a:lnSpc>
              <a:spcBef>
                <a:spcPts val="120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1200"/>
              </a:spcBef>
              <a:spcAft>
                <a:spcPts val="0"/>
              </a:spcAft>
              <a:buNone/>
            </a:pPr>
            <a:endParaRPr sz="1100">
              <a:solidFill>
                <a:schemeClr val="dk1"/>
              </a:solidFill>
            </a:endParaRPr>
          </a:p>
        </p:txBody>
      </p:sp>
      <p:sp>
        <p:nvSpPr>
          <p:cNvPr id="268" name="Google Shape;268;p29"/>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17</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69" name="Google Shape;269;p29"/>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0"/>
          <p:cNvSpPr txBox="1"/>
          <p:nvPr/>
        </p:nvSpPr>
        <p:spPr>
          <a:xfrm>
            <a:off x="1293600" y="1667775"/>
            <a:ext cx="6556800" cy="1459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a:solidFill>
                  <a:srgbClr val="0B68FF"/>
                </a:solidFill>
              </a:rPr>
              <a:t>Appendix</a:t>
            </a:r>
            <a:endParaRPr sz="6000">
              <a:solidFill>
                <a:srgbClr val="0B68FF"/>
              </a:solidFill>
            </a:endParaRPr>
          </a:p>
          <a:p>
            <a:pPr marL="0" marR="0" lvl="0" indent="0" algn="ctr" rtl="0">
              <a:spcBef>
                <a:spcPts val="0"/>
              </a:spcBef>
              <a:spcAft>
                <a:spcPts val="0"/>
              </a:spcAft>
              <a:buNone/>
            </a:pPr>
            <a:r>
              <a:rPr lang="en-US" sz="6000">
                <a:solidFill>
                  <a:srgbClr val="0B68FF"/>
                </a:solidFill>
              </a:rPr>
              <a:t>Slides</a:t>
            </a:r>
            <a:endParaRPr sz="6000" b="0" i="0" u="none" strike="noStrike" cap="none">
              <a:solidFill>
                <a:srgbClr val="0B68FF"/>
              </a:solidFill>
              <a:latin typeface="Arial"/>
              <a:ea typeface="Arial"/>
              <a:cs typeface="Arial"/>
              <a:sym typeface="Arial"/>
            </a:endParaRPr>
          </a:p>
        </p:txBody>
      </p:sp>
      <p:sp>
        <p:nvSpPr>
          <p:cNvPr id="275" name="Google Shape;275;p30"/>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18</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76" name="Google Shape;276;p30"/>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1"/>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a:solidFill>
                  <a:srgbClr val="0B68FF"/>
                </a:solidFill>
              </a:rPr>
              <a:t>Setpoints</a:t>
            </a:r>
            <a:endParaRPr sz="4000" b="0" i="0" u="none" strike="noStrike" cap="none">
              <a:solidFill>
                <a:srgbClr val="0B68FF"/>
              </a:solidFill>
              <a:latin typeface="Arial"/>
              <a:ea typeface="Arial"/>
              <a:cs typeface="Arial"/>
              <a:sym typeface="Arial"/>
            </a:endParaRPr>
          </a:p>
        </p:txBody>
      </p:sp>
      <p:sp>
        <p:nvSpPr>
          <p:cNvPr id="282" name="Google Shape;282;p31"/>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19</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83" name="Google Shape;283;p31"/>
          <p:cNvPicPr preferRelativeResize="0"/>
          <p:nvPr/>
        </p:nvPicPr>
        <p:blipFill rotWithShape="1">
          <a:blip r:embed="rId3">
            <a:alphaModFix/>
          </a:blip>
          <a:srcRect l="6402" t="9199" r="33653" b="23500"/>
          <a:stretch/>
        </p:blipFill>
        <p:spPr>
          <a:xfrm>
            <a:off x="1016126" y="884326"/>
            <a:ext cx="2490302" cy="3727302"/>
          </a:xfrm>
          <a:prstGeom prst="rect">
            <a:avLst/>
          </a:prstGeom>
          <a:noFill/>
          <a:ln>
            <a:noFill/>
          </a:ln>
        </p:spPr>
      </p:pic>
      <p:sp>
        <p:nvSpPr>
          <p:cNvPr id="284" name="Google Shape;284;p31"/>
          <p:cNvSpPr txBox="1"/>
          <p:nvPr/>
        </p:nvSpPr>
        <p:spPr>
          <a:xfrm>
            <a:off x="3782400" y="2654513"/>
            <a:ext cx="5434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10: Image of the setpoints of the ProCoDA method file</a:t>
            </a:r>
            <a:endParaRPr sz="1000"/>
          </a:p>
        </p:txBody>
      </p:sp>
      <p:pic>
        <p:nvPicPr>
          <p:cNvPr id="285" name="Google Shape;285;p31"/>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p:nvPr/>
        </p:nvSpPr>
        <p:spPr>
          <a:xfrm>
            <a:off x="151453" y="298903"/>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Table of Contents</a:t>
            </a:r>
            <a:endParaRPr sz="4000" b="0" i="0" u="none" strike="noStrike" cap="none">
              <a:solidFill>
                <a:srgbClr val="0B68FF"/>
              </a:solidFill>
              <a:latin typeface="Arial"/>
              <a:ea typeface="Arial"/>
              <a:cs typeface="Arial"/>
              <a:sym typeface="Arial"/>
            </a:endParaRPr>
          </a:p>
        </p:txBody>
      </p:sp>
      <p:sp>
        <p:nvSpPr>
          <p:cNvPr id="98" name="Google Shape;98;p14"/>
          <p:cNvSpPr txBox="1"/>
          <p:nvPr/>
        </p:nvSpPr>
        <p:spPr>
          <a:xfrm>
            <a:off x="491925" y="1049050"/>
            <a:ext cx="7540200" cy="3324600"/>
          </a:xfrm>
          <a:prstGeom prst="rect">
            <a:avLst/>
          </a:prstGeom>
          <a:noFill/>
          <a:ln>
            <a:noFill/>
          </a:ln>
        </p:spPr>
        <p:txBody>
          <a:bodyPr spcFirstLastPara="1" wrap="square" lIns="91425" tIns="91425" rIns="91425" bIns="91425" anchor="t" anchorCtr="0">
            <a:spAutoFit/>
          </a:bodyPr>
          <a:lstStyle/>
          <a:p>
            <a:pPr marL="457200" lvl="0" indent="-381000" algn="l" rtl="0">
              <a:lnSpc>
                <a:spcPct val="150000"/>
              </a:lnSpc>
              <a:spcBef>
                <a:spcPts val="0"/>
              </a:spcBef>
              <a:spcAft>
                <a:spcPts val="0"/>
              </a:spcAft>
              <a:buSzPts val="2400"/>
              <a:buAutoNum type="arabicParenR"/>
            </a:pPr>
            <a:r>
              <a:rPr lang="en-US" sz="2400"/>
              <a:t>Background/Introduction</a:t>
            </a:r>
            <a:endParaRPr sz="2400"/>
          </a:p>
          <a:p>
            <a:pPr marL="457200" lvl="0" indent="-381000" algn="l" rtl="0">
              <a:lnSpc>
                <a:spcPct val="150000"/>
              </a:lnSpc>
              <a:spcBef>
                <a:spcPts val="0"/>
              </a:spcBef>
              <a:spcAft>
                <a:spcPts val="0"/>
              </a:spcAft>
              <a:buSzPts val="2400"/>
              <a:buAutoNum type="arabicParenR"/>
            </a:pPr>
            <a:r>
              <a:rPr lang="en-US" sz="2400"/>
              <a:t>Schematic Drawing</a:t>
            </a:r>
            <a:endParaRPr sz="2400"/>
          </a:p>
          <a:p>
            <a:pPr marL="457200" lvl="0" indent="-381000" algn="l" rtl="0">
              <a:lnSpc>
                <a:spcPct val="150000"/>
              </a:lnSpc>
              <a:spcBef>
                <a:spcPts val="0"/>
              </a:spcBef>
              <a:spcAft>
                <a:spcPts val="0"/>
              </a:spcAft>
              <a:buSzPts val="2400"/>
              <a:buAutoNum type="arabicParenR"/>
            </a:pPr>
            <a:r>
              <a:rPr lang="en-US" sz="2400"/>
              <a:t>Experimental Setup</a:t>
            </a:r>
            <a:endParaRPr sz="2400"/>
          </a:p>
          <a:p>
            <a:pPr marL="457200" lvl="0" indent="-381000" algn="l" rtl="0">
              <a:lnSpc>
                <a:spcPct val="150000"/>
              </a:lnSpc>
              <a:spcBef>
                <a:spcPts val="0"/>
              </a:spcBef>
              <a:spcAft>
                <a:spcPts val="0"/>
              </a:spcAft>
              <a:buSzPts val="2400"/>
              <a:buAutoNum type="arabicParenR"/>
            </a:pPr>
            <a:r>
              <a:rPr lang="en-US" sz="2400"/>
              <a:t>Current Work</a:t>
            </a:r>
            <a:endParaRPr sz="2400"/>
          </a:p>
          <a:p>
            <a:pPr marL="457200" lvl="0" indent="-381000" algn="l" rtl="0">
              <a:lnSpc>
                <a:spcPct val="150000"/>
              </a:lnSpc>
              <a:spcBef>
                <a:spcPts val="0"/>
              </a:spcBef>
              <a:spcAft>
                <a:spcPts val="0"/>
              </a:spcAft>
              <a:buSzPts val="2400"/>
              <a:buAutoNum type="arabicParenR"/>
            </a:pPr>
            <a:r>
              <a:rPr lang="en-US" sz="2400"/>
              <a:t>Results and Analysis</a:t>
            </a:r>
            <a:endParaRPr sz="2400"/>
          </a:p>
          <a:p>
            <a:pPr marL="457200" lvl="0" indent="-381000" algn="l" rtl="0">
              <a:lnSpc>
                <a:spcPct val="150000"/>
              </a:lnSpc>
              <a:spcBef>
                <a:spcPts val="0"/>
              </a:spcBef>
              <a:spcAft>
                <a:spcPts val="0"/>
              </a:spcAft>
              <a:buSzPts val="2400"/>
              <a:buAutoNum type="arabicParenR"/>
            </a:pPr>
            <a:r>
              <a:rPr lang="en-US" sz="2400"/>
              <a:t>Conclusions and Future Directions</a:t>
            </a:r>
            <a:endParaRPr sz="2400"/>
          </a:p>
        </p:txBody>
      </p:sp>
      <p:sp>
        <p:nvSpPr>
          <p:cNvPr id="99" name="Google Shape;99;p14"/>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2</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00" name="Google Shape;100;p14"/>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p:nvPr/>
        </p:nvSpPr>
        <p:spPr>
          <a:xfrm>
            <a:off x="151453" y="298903"/>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Goal</a:t>
            </a:r>
            <a:endParaRPr sz="4000" b="0" i="0" u="none" strike="noStrike" cap="none">
              <a:solidFill>
                <a:srgbClr val="0B68FF"/>
              </a:solidFill>
              <a:latin typeface="Arial"/>
              <a:ea typeface="Arial"/>
              <a:cs typeface="Arial"/>
              <a:sym typeface="Arial"/>
            </a:endParaRPr>
          </a:p>
        </p:txBody>
      </p:sp>
      <p:sp>
        <p:nvSpPr>
          <p:cNvPr id="106" name="Google Shape;106;p15"/>
          <p:cNvSpPr txBox="1"/>
          <p:nvPr/>
        </p:nvSpPr>
        <p:spPr>
          <a:xfrm>
            <a:off x="745250" y="1377350"/>
            <a:ext cx="7540200" cy="2555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sz="2200"/>
              <a:t>To determine the effectiveness of implementing coagulant with powdered activated carbon and/or clay to remove humic acid from drinking water to improve the capability of AguaClara water treatment plants.</a:t>
            </a:r>
            <a:endParaRPr sz="2200"/>
          </a:p>
        </p:txBody>
      </p:sp>
      <p:sp>
        <p:nvSpPr>
          <p:cNvPr id="107" name="Google Shape;107;p15"/>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3</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08" name="Google Shape;108;p15"/>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p:nvPr/>
        </p:nvSpPr>
        <p:spPr>
          <a:xfrm>
            <a:off x="108724" y="261825"/>
            <a:ext cx="6660300" cy="5931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a:solidFill>
                  <a:srgbClr val="0B68FF"/>
                </a:solidFill>
              </a:rPr>
              <a:t>Background</a:t>
            </a:r>
            <a:endParaRPr sz="4000" b="0" i="0" u="none" strike="noStrike" cap="none">
              <a:solidFill>
                <a:srgbClr val="0B68FF"/>
              </a:solidFill>
              <a:latin typeface="Arial"/>
              <a:ea typeface="Arial"/>
              <a:cs typeface="Arial"/>
              <a:sym typeface="Arial"/>
            </a:endParaRPr>
          </a:p>
        </p:txBody>
      </p:sp>
      <p:sp>
        <p:nvSpPr>
          <p:cNvPr id="114" name="Google Shape;114;p16"/>
          <p:cNvSpPr txBox="1"/>
          <p:nvPr/>
        </p:nvSpPr>
        <p:spPr>
          <a:xfrm>
            <a:off x="262225" y="669500"/>
            <a:ext cx="5514300" cy="4056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800" b="1">
                <a:solidFill>
                  <a:schemeClr val="dk1"/>
                </a:solidFill>
              </a:rPr>
              <a:t>What is humic acid (HA)?</a:t>
            </a:r>
            <a:endParaRPr sz="1800" b="1">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rgbClr val="FFFFFF"/>
                </a:highlight>
              </a:rPr>
              <a:t>Color, taste and odor problems</a:t>
            </a:r>
            <a:endParaRPr sz="1800">
              <a:solidFill>
                <a:schemeClr val="dk1"/>
              </a:solidFill>
              <a:highlight>
                <a:srgbClr val="FFFFFF"/>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Increased heavy metals and organic pollutants</a:t>
            </a:r>
            <a:endParaRPr sz="1800">
              <a:solidFill>
                <a:schemeClr val="dk1"/>
              </a:solidFill>
              <a:highlight>
                <a:srgbClr val="FFFFFF"/>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Reacts with chlorine to make chloroform</a:t>
            </a:r>
            <a:endParaRPr sz="1800">
              <a:solidFill>
                <a:schemeClr val="dk1"/>
              </a:solidFill>
            </a:endParaRPr>
          </a:p>
          <a:p>
            <a:pPr marL="0" lvl="0" indent="0" algn="l" rtl="0">
              <a:lnSpc>
                <a:spcPct val="115000"/>
              </a:lnSpc>
              <a:spcBef>
                <a:spcPts val="0"/>
              </a:spcBef>
              <a:spcAft>
                <a:spcPts val="0"/>
              </a:spcAft>
              <a:buNone/>
            </a:pPr>
            <a:endParaRPr sz="1200" b="1">
              <a:solidFill>
                <a:schemeClr val="dk1"/>
              </a:solidFill>
              <a:highlight>
                <a:schemeClr val="lt1"/>
              </a:highlight>
            </a:endParaRPr>
          </a:p>
          <a:p>
            <a:pPr marL="0" lvl="0" indent="0" algn="l" rtl="0">
              <a:lnSpc>
                <a:spcPct val="115000"/>
              </a:lnSpc>
              <a:spcBef>
                <a:spcPts val="0"/>
              </a:spcBef>
              <a:spcAft>
                <a:spcPts val="0"/>
              </a:spcAft>
              <a:buNone/>
            </a:pPr>
            <a:r>
              <a:rPr lang="en-US" sz="1800" b="1">
                <a:solidFill>
                  <a:schemeClr val="dk1"/>
                </a:solidFill>
                <a:highlight>
                  <a:schemeClr val="lt1"/>
                </a:highlight>
              </a:rPr>
              <a:t>How can we deal with humic acid?</a:t>
            </a:r>
            <a:endParaRPr sz="1800" b="1">
              <a:solidFill>
                <a:schemeClr val="dk1"/>
              </a:solidFill>
              <a:highlight>
                <a:schemeClr val="lt1"/>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Flocculation</a:t>
            </a:r>
            <a:endParaRPr sz="1800">
              <a:solidFill>
                <a:schemeClr val="dk1"/>
              </a:solidFill>
              <a:highlight>
                <a:schemeClr val="lt1"/>
              </a:highlight>
            </a:endParaRPr>
          </a:p>
          <a:p>
            <a:pPr marL="914400" lvl="1"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Coagulant (PACl)</a:t>
            </a:r>
            <a:endParaRPr sz="1800">
              <a:solidFill>
                <a:schemeClr val="dk1"/>
              </a:solidFill>
              <a:highlight>
                <a:schemeClr val="lt1"/>
              </a:highlight>
            </a:endParaRPr>
          </a:p>
          <a:p>
            <a:pPr marL="1371600" lvl="2"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w/ Clay</a:t>
            </a:r>
            <a:endParaRPr sz="1800">
              <a:solidFill>
                <a:schemeClr val="dk1"/>
              </a:solidFill>
              <a:highlight>
                <a:schemeClr val="lt1"/>
              </a:highlight>
            </a:endParaRPr>
          </a:p>
          <a:p>
            <a:pPr marL="1371600" lvl="2"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w/ Powdered Activated Carbon (PAC)</a:t>
            </a:r>
            <a:endParaRPr sz="1800">
              <a:solidFill>
                <a:schemeClr val="dk1"/>
              </a:solidFill>
              <a:highlight>
                <a:schemeClr val="lt1"/>
              </a:highlight>
            </a:endParaRPr>
          </a:p>
        </p:txBody>
      </p:sp>
      <p:sp>
        <p:nvSpPr>
          <p:cNvPr id="115" name="Google Shape;115;p16"/>
          <p:cNvSpPr txBox="1"/>
          <p:nvPr/>
        </p:nvSpPr>
        <p:spPr>
          <a:xfrm>
            <a:off x="5845000" y="3190000"/>
            <a:ext cx="3221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1: Formation of dissolved organic material from terrestrial and aquatic sources</a:t>
            </a:r>
            <a:endParaRPr sz="1000"/>
          </a:p>
        </p:txBody>
      </p:sp>
      <p:sp>
        <p:nvSpPr>
          <p:cNvPr id="116" name="Google Shape;116;p16"/>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4</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17" name="Google Shape;117;p16"/>
          <p:cNvPicPr preferRelativeResize="0"/>
          <p:nvPr/>
        </p:nvPicPr>
        <p:blipFill rotWithShape="1">
          <a:blip r:embed="rId3">
            <a:alphaModFix/>
          </a:blip>
          <a:srcRect l="5383"/>
          <a:stretch/>
        </p:blipFill>
        <p:spPr>
          <a:xfrm>
            <a:off x="5844988" y="1114287"/>
            <a:ext cx="3029932" cy="1996275"/>
          </a:xfrm>
          <a:prstGeom prst="rect">
            <a:avLst/>
          </a:prstGeom>
          <a:noFill/>
          <a:ln>
            <a:noFill/>
          </a:ln>
        </p:spPr>
      </p:pic>
      <p:pic>
        <p:nvPicPr>
          <p:cNvPr id="118" name="Google Shape;118;p16"/>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p:nvPr/>
        </p:nvSpPr>
        <p:spPr>
          <a:xfrm>
            <a:off x="108724" y="261825"/>
            <a:ext cx="6660300" cy="5931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a:solidFill>
                  <a:srgbClr val="0B68FF"/>
                </a:solidFill>
              </a:rPr>
              <a:t>Background</a:t>
            </a:r>
            <a:endParaRPr sz="4000" b="0" i="0" u="none" strike="noStrike" cap="none">
              <a:solidFill>
                <a:srgbClr val="0B68FF"/>
              </a:solidFill>
              <a:latin typeface="Arial"/>
              <a:ea typeface="Arial"/>
              <a:cs typeface="Arial"/>
              <a:sym typeface="Arial"/>
            </a:endParaRPr>
          </a:p>
        </p:txBody>
      </p:sp>
      <p:sp>
        <p:nvSpPr>
          <p:cNvPr id="124" name="Google Shape;124;p17"/>
          <p:cNvSpPr txBox="1"/>
          <p:nvPr/>
        </p:nvSpPr>
        <p:spPr>
          <a:xfrm>
            <a:off x="431225" y="992000"/>
            <a:ext cx="4738200" cy="3065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800" b="1">
                <a:solidFill>
                  <a:schemeClr val="dk1"/>
                </a:solidFill>
              </a:rPr>
              <a:t>How can clay and powdered activated carbon improve the flocculation process?</a:t>
            </a:r>
            <a:endParaRPr sz="1800" b="1">
              <a:solidFill>
                <a:schemeClr val="dk1"/>
              </a:solidFill>
            </a:endParaRPr>
          </a:p>
          <a:p>
            <a:pPr marL="0" lvl="0" indent="0" algn="l" rtl="0">
              <a:lnSpc>
                <a:spcPct val="100000"/>
              </a:lnSpc>
              <a:spcBef>
                <a:spcPts val="0"/>
              </a:spcBef>
              <a:spcAft>
                <a:spcPts val="0"/>
              </a:spcAft>
              <a:buNone/>
            </a:pPr>
            <a:endParaRPr sz="1200" b="1">
              <a:solidFill>
                <a:schemeClr val="dk1"/>
              </a:solidFill>
            </a:endParaRPr>
          </a:p>
          <a:p>
            <a:pPr marL="457200" lvl="0"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Create denser flocs</a:t>
            </a:r>
            <a:endParaRPr sz="1800">
              <a:solidFill>
                <a:schemeClr val="dk1"/>
              </a:solidFill>
              <a:highlight>
                <a:schemeClr val="lt1"/>
              </a:highlight>
            </a:endParaRPr>
          </a:p>
          <a:p>
            <a:pPr marL="914400" lvl="1"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Porous and hydrophobic particles</a:t>
            </a:r>
            <a:endParaRPr sz="1800">
              <a:solidFill>
                <a:schemeClr val="dk1"/>
              </a:solidFill>
              <a:highlight>
                <a:schemeClr val="lt1"/>
              </a:highlight>
            </a:endParaRPr>
          </a:p>
          <a:p>
            <a:pPr marL="914400" lvl="1"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Higher molar masses</a:t>
            </a:r>
            <a:endParaRPr sz="1800">
              <a:solidFill>
                <a:schemeClr val="dk1"/>
              </a:solidFill>
              <a:highlight>
                <a:schemeClr val="lt1"/>
              </a:highlight>
            </a:endParaRPr>
          </a:p>
          <a:p>
            <a:pPr marL="914400" lvl="0" indent="0" algn="l" rtl="0">
              <a:lnSpc>
                <a:spcPct val="100000"/>
              </a:lnSpc>
              <a:spcBef>
                <a:spcPts val="0"/>
              </a:spcBef>
              <a:spcAft>
                <a:spcPts val="0"/>
              </a:spcAft>
              <a:buNone/>
            </a:pPr>
            <a:endParaRPr sz="1800">
              <a:solidFill>
                <a:schemeClr val="dk1"/>
              </a:solidFill>
              <a:highlight>
                <a:schemeClr val="lt1"/>
              </a:highlight>
            </a:endParaRPr>
          </a:p>
          <a:p>
            <a:pPr marL="0" lvl="0" indent="0" algn="l" rtl="0">
              <a:lnSpc>
                <a:spcPct val="100000"/>
              </a:lnSpc>
              <a:spcBef>
                <a:spcPts val="0"/>
              </a:spcBef>
              <a:spcAft>
                <a:spcPts val="0"/>
              </a:spcAft>
              <a:buNone/>
            </a:pPr>
            <a:r>
              <a:rPr lang="en-US" sz="1800" b="1">
                <a:solidFill>
                  <a:schemeClr val="dk1"/>
                </a:solidFill>
                <a:highlight>
                  <a:schemeClr val="lt1"/>
                </a:highlight>
              </a:rPr>
              <a:t>Clay vs. Powdered Activated Carbon</a:t>
            </a:r>
            <a:endParaRPr sz="1800" b="1">
              <a:solidFill>
                <a:schemeClr val="dk1"/>
              </a:solidFill>
              <a:highlight>
                <a:schemeClr val="lt1"/>
              </a:highlight>
            </a:endParaRPr>
          </a:p>
          <a:p>
            <a:pPr marL="0" lvl="0" indent="0" algn="l" rtl="0">
              <a:lnSpc>
                <a:spcPct val="100000"/>
              </a:lnSpc>
              <a:spcBef>
                <a:spcPts val="0"/>
              </a:spcBef>
              <a:spcAft>
                <a:spcPts val="0"/>
              </a:spcAft>
              <a:buNone/>
            </a:pPr>
            <a:endParaRPr sz="1200" b="1">
              <a:solidFill>
                <a:schemeClr val="dk1"/>
              </a:solidFill>
              <a:highlight>
                <a:schemeClr val="lt1"/>
              </a:highlight>
            </a:endParaRPr>
          </a:p>
          <a:p>
            <a:pPr marL="457200" lvl="0"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Clay is less expensive</a:t>
            </a:r>
            <a:endParaRPr sz="1800">
              <a:solidFill>
                <a:schemeClr val="dk1"/>
              </a:solidFill>
              <a:highlight>
                <a:schemeClr val="lt1"/>
              </a:highlight>
            </a:endParaRPr>
          </a:p>
          <a:p>
            <a:pPr marL="457200" lvl="0"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PAC is better at absorbing DOM</a:t>
            </a:r>
            <a:endParaRPr sz="1800">
              <a:solidFill>
                <a:schemeClr val="dk1"/>
              </a:solidFill>
              <a:highlight>
                <a:schemeClr val="lt1"/>
              </a:highlight>
            </a:endParaRPr>
          </a:p>
        </p:txBody>
      </p:sp>
      <p:sp>
        <p:nvSpPr>
          <p:cNvPr id="125" name="Google Shape;125;p17"/>
          <p:cNvSpPr txBox="1"/>
          <p:nvPr/>
        </p:nvSpPr>
        <p:spPr>
          <a:xfrm>
            <a:off x="5211375" y="3354800"/>
            <a:ext cx="3435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2: Powdered Activated Carbon (PAC) from Eleven Carbon Company</a:t>
            </a:r>
            <a:endParaRPr sz="1000"/>
          </a:p>
        </p:txBody>
      </p:sp>
      <p:sp>
        <p:nvSpPr>
          <p:cNvPr id="126" name="Google Shape;126;p17"/>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5</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27" name="Google Shape;127;p17" descr="Powdered Activated Carbon - Eleven Carbon ™"/>
          <p:cNvPicPr preferRelativeResize="0"/>
          <p:nvPr/>
        </p:nvPicPr>
        <p:blipFill rotWithShape="1">
          <a:blip r:embed="rId3">
            <a:alphaModFix/>
          </a:blip>
          <a:srcRect t="6615" r="3864" b="7796"/>
          <a:stretch/>
        </p:blipFill>
        <p:spPr>
          <a:xfrm>
            <a:off x="5169525" y="1416800"/>
            <a:ext cx="3519000" cy="1938001"/>
          </a:xfrm>
          <a:prstGeom prst="rect">
            <a:avLst/>
          </a:prstGeom>
          <a:noFill/>
          <a:ln>
            <a:noFill/>
          </a:ln>
        </p:spPr>
      </p:pic>
      <p:pic>
        <p:nvPicPr>
          <p:cNvPr id="128" name="Google Shape;128;p17"/>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p:nvPr/>
        </p:nvSpPr>
        <p:spPr>
          <a:xfrm>
            <a:off x="108725" y="261825"/>
            <a:ext cx="8888100" cy="5931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a:solidFill>
                  <a:srgbClr val="0B68FF"/>
                </a:solidFill>
              </a:rPr>
              <a:t>Work from Prior Semesters</a:t>
            </a:r>
            <a:endParaRPr sz="4000" b="0" i="0" u="none" strike="noStrike" cap="none">
              <a:solidFill>
                <a:srgbClr val="0B68FF"/>
              </a:solidFill>
              <a:latin typeface="Arial"/>
              <a:ea typeface="Arial"/>
              <a:cs typeface="Arial"/>
              <a:sym typeface="Arial"/>
            </a:endParaRPr>
          </a:p>
        </p:txBody>
      </p:sp>
      <p:pic>
        <p:nvPicPr>
          <p:cNvPr id="134" name="Google Shape;134;p18"/>
          <p:cNvPicPr preferRelativeResize="0"/>
          <p:nvPr/>
        </p:nvPicPr>
        <p:blipFill rotWithShape="1">
          <a:blip r:embed="rId3">
            <a:alphaModFix/>
          </a:blip>
          <a:srcRect/>
          <a:stretch/>
        </p:blipFill>
        <p:spPr>
          <a:xfrm>
            <a:off x="7196613" y="76300"/>
            <a:ext cx="1869625" cy="593200"/>
          </a:xfrm>
          <a:prstGeom prst="rect">
            <a:avLst/>
          </a:prstGeom>
          <a:noFill/>
          <a:ln>
            <a:noFill/>
          </a:ln>
        </p:spPr>
      </p:pic>
      <p:sp>
        <p:nvSpPr>
          <p:cNvPr id="135" name="Google Shape;135;p18"/>
          <p:cNvSpPr txBox="1"/>
          <p:nvPr/>
        </p:nvSpPr>
        <p:spPr>
          <a:xfrm>
            <a:off x="1266125" y="3224100"/>
            <a:ext cx="64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6" name="Google Shape;136;p18"/>
          <p:cNvSpPr txBox="1"/>
          <p:nvPr/>
        </p:nvSpPr>
        <p:spPr>
          <a:xfrm>
            <a:off x="291600" y="4260575"/>
            <a:ext cx="85608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500">
                <a:solidFill>
                  <a:schemeClr val="dk1"/>
                </a:solidFill>
              </a:rPr>
              <a:t>There is a limit to the concentration of coagulant for minimizing the amount of humic acid in water.</a:t>
            </a:r>
            <a:endParaRPr sz="1500">
              <a:solidFill>
                <a:schemeClr val="dk1"/>
              </a:solidFill>
            </a:endParaRPr>
          </a:p>
        </p:txBody>
      </p:sp>
      <p:sp>
        <p:nvSpPr>
          <p:cNvPr id="137" name="Google Shape;137;p18"/>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6</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38" name="Google Shape;138;p18"/>
          <p:cNvPicPr preferRelativeResize="0"/>
          <p:nvPr/>
        </p:nvPicPr>
        <p:blipFill rotWithShape="1">
          <a:blip r:embed="rId4">
            <a:alphaModFix/>
          </a:blip>
          <a:srcRect b="2799"/>
          <a:stretch/>
        </p:blipFill>
        <p:spPr>
          <a:xfrm>
            <a:off x="2194413" y="854925"/>
            <a:ext cx="4566425" cy="2954800"/>
          </a:xfrm>
          <a:prstGeom prst="rect">
            <a:avLst/>
          </a:prstGeom>
          <a:noFill/>
          <a:ln>
            <a:noFill/>
          </a:ln>
        </p:spPr>
      </p:pic>
      <p:sp>
        <p:nvSpPr>
          <p:cNvPr id="139" name="Google Shape;139;p18"/>
          <p:cNvSpPr txBox="1"/>
          <p:nvPr/>
        </p:nvSpPr>
        <p:spPr>
          <a:xfrm>
            <a:off x="682200" y="3834538"/>
            <a:ext cx="7779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3: Graph of the absorbances of the clean water with varying concentrations of coagulant in a solution with 25 mg/L of humic acid </a:t>
            </a:r>
            <a:endParaRPr sz="1000"/>
          </a:p>
        </p:txBody>
      </p:sp>
      <p:sp>
        <p:nvSpPr>
          <p:cNvPr id="140" name="Google Shape;140;p18"/>
          <p:cNvSpPr txBox="1"/>
          <p:nvPr/>
        </p:nvSpPr>
        <p:spPr>
          <a:xfrm>
            <a:off x="7196625" y="1793213"/>
            <a:ext cx="1158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chemeClr val="dk1"/>
                </a:solidFill>
              </a:rPr>
              <a:t>From Fall ‘19 &amp;</a:t>
            </a:r>
            <a:endParaRPr sz="1000">
              <a:solidFill>
                <a:schemeClr val="dk1"/>
              </a:solidFill>
            </a:endParaRPr>
          </a:p>
          <a:p>
            <a:pPr marL="0" lvl="0" indent="0" algn="l" rtl="0">
              <a:spcBef>
                <a:spcPts val="0"/>
              </a:spcBef>
              <a:spcAft>
                <a:spcPts val="0"/>
              </a:spcAft>
              <a:buNone/>
            </a:pPr>
            <a:r>
              <a:rPr lang="en-US" sz="1000">
                <a:solidFill>
                  <a:schemeClr val="dk1"/>
                </a:solidFill>
              </a:rPr>
              <a:t>Spring ‘20 team</a:t>
            </a:r>
            <a:endParaRPr sz="1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a:solidFill>
                  <a:srgbClr val="0B68FF"/>
                </a:solidFill>
              </a:rPr>
              <a:t>Schematic Drawing</a:t>
            </a:r>
            <a:endParaRPr sz="4000" b="0" i="0" u="none" strike="noStrike" cap="none">
              <a:solidFill>
                <a:srgbClr val="0B68FF"/>
              </a:solidFill>
              <a:latin typeface="Arial"/>
              <a:ea typeface="Arial"/>
              <a:cs typeface="Arial"/>
              <a:sym typeface="Arial"/>
            </a:endParaRPr>
          </a:p>
        </p:txBody>
      </p:sp>
      <p:sp>
        <p:nvSpPr>
          <p:cNvPr id="146" name="Google Shape;146;p19"/>
          <p:cNvSpPr txBox="1"/>
          <p:nvPr/>
        </p:nvSpPr>
        <p:spPr>
          <a:xfrm>
            <a:off x="986550" y="4241375"/>
            <a:ext cx="7170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4: Schematic drawing of the experimental set up for testing varying humic acid, coagulant, and clay concentrations</a:t>
            </a:r>
            <a:endParaRPr sz="1000"/>
          </a:p>
        </p:txBody>
      </p:sp>
      <p:sp>
        <p:nvSpPr>
          <p:cNvPr id="147" name="Google Shape;147;p19"/>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7</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48" name="Google Shape;148;p19"/>
          <p:cNvPicPr preferRelativeResize="0"/>
          <p:nvPr/>
        </p:nvPicPr>
        <p:blipFill rotWithShape="1">
          <a:blip r:embed="rId3">
            <a:alphaModFix/>
          </a:blip>
          <a:srcRect b="28176"/>
          <a:stretch/>
        </p:blipFill>
        <p:spPr>
          <a:xfrm>
            <a:off x="1472625" y="902125"/>
            <a:ext cx="6198749" cy="3339250"/>
          </a:xfrm>
          <a:prstGeom prst="rect">
            <a:avLst/>
          </a:prstGeom>
          <a:noFill/>
          <a:ln>
            <a:noFill/>
          </a:ln>
        </p:spPr>
      </p:pic>
      <p:pic>
        <p:nvPicPr>
          <p:cNvPr id="149" name="Google Shape;149;p19"/>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a:solidFill>
                  <a:srgbClr val="0B68FF"/>
                </a:solidFill>
              </a:rPr>
              <a:t>Schematic Drawing</a:t>
            </a:r>
            <a:endParaRPr sz="4000" b="0" i="0" u="none" strike="noStrike" cap="none">
              <a:solidFill>
                <a:srgbClr val="0B68FF"/>
              </a:solidFill>
              <a:latin typeface="Arial"/>
              <a:ea typeface="Arial"/>
              <a:cs typeface="Arial"/>
              <a:sym typeface="Arial"/>
            </a:endParaRPr>
          </a:p>
        </p:txBody>
      </p:sp>
      <p:sp>
        <p:nvSpPr>
          <p:cNvPr id="155" name="Google Shape;155;p20"/>
          <p:cNvSpPr txBox="1"/>
          <p:nvPr/>
        </p:nvSpPr>
        <p:spPr>
          <a:xfrm>
            <a:off x="1030950" y="4251850"/>
            <a:ext cx="7082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5: Schematic drawing of the experimental set up for testing varying humic acid, coagulant, and PAC concentrations</a:t>
            </a:r>
            <a:endParaRPr sz="1000"/>
          </a:p>
        </p:txBody>
      </p:sp>
      <p:sp>
        <p:nvSpPr>
          <p:cNvPr id="156" name="Google Shape;156;p20"/>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8</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57" name="Google Shape;157;p20"/>
          <p:cNvPicPr preferRelativeResize="0"/>
          <p:nvPr/>
        </p:nvPicPr>
        <p:blipFill rotWithShape="1">
          <a:blip r:embed="rId3">
            <a:alphaModFix/>
          </a:blip>
          <a:srcRect b="32718"/>
          <a:stretch/>
        </p:blipFill>
        <p:spPr>
          <a:xfrm>
            <a:off x="1430538" y="875300"/>
            <a:ext cx="6282919" cy="3170488"/>
          </a:xfrm>
          <a:prstGeom prst="rect">
            <a:avLst/>
          </a:prstGeom>
          <a:noFill/>
          <a:ln>
            <a:noFill/>
          </a:ln>
        </p:spPr>
      </p:pic>
      <p:pic>
        <p:nvPicPr>
          <p:cNvPr id="158" name="Google Shape;158;p20"/>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3">
            <a:alphaModFix/>
          </a:blip>
          <a:srcRect b="4370"/>
          <a:stretch/>
        </p:blipFill>
        <p:spPr>
          <a:xfrm>
            <a:off x="2061950" y="843599"/>
            <a:ext cx="5008874" cy="3593575"/>
          </a:xfrm>
          <a:prstGeom prst="rect">
            <a:avLst/>
          </a:prstGeom>
          <a:noFill/>
          <a:ln>
            <a:noFill/>
          </a:ln>
        </p:spPr>
      </p:pic>
      <p:sp>
        <p:nvSpPr>
          <p:cNvPr id="164" name="Google Shape;164;p21"/>
          <p:cNvSpPr txBox="1"/>
          <p:nvPr/>
        </p:nvSpPr>
        <p:spPr>
          <a:xfrm>
            <a:off x="108725" y="185624"/>
            <a:ext cx="5398200" cy="691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a:solidFill>
                  <a:srgbClr val="0B68FF"/>
                </a:solidFill>
              </a:rPr>
              <a:t>Experimental Setup</a:t>
            </a:r>
            <a:endParaRPr sz="4000" b="0" i="0" u="none" strike="noStrike" cap="none">
              <a:solidFill>
                <a:srgbClr val="0B68FF"/>
              </a:solidFill>
              <a:latin typeface="Arial"/>
              <a:ea typeface="Arial"/>
              <a:cs typeface="Arial"/>
              <a:sym typeface="Arial"/>
            </a:endParaRPr>
          </a:p>
        </p:txBody>
      </p:sp>
      <p:cxnSp>
        <p:nvCxnSpPr>
          <p:cNvPr id="165" name="Google Shape;165;p21"/>
          <p:cNvCxnSpPr>
            <a:stCxn id="166" idx="3"/>
          </p:cNvCxnSpPr>
          <p:nvPr/>
        </p:nvCxnSpPr>
        <p:spPr>
          <a:xfrm>
            <a:off x="1763225" y="1882275"/>
            <a:ext cx="1054800" cy="236700"/>
          </a:xfrm>
          <a:prstGeom prst="straightConnector1">
            <a:avLst/>
          </a:prstGeom>
          <a:noFill/>
          <a:ln w="19050" cap="flat" cmpd="sng">
            <a:solidFill>
              <a:srgbClr val="FF0000"/>
            </a:solidFill>
            <a:prstDash val="solid"/>
            <a:round/>
            <a:headEnd type="none" w="med" len="med"/>
            <a:tailEnd type="triangle" w="med" len="med"/>
          </a:ln>
        </p:spPr>
      </p:cxnSp>
      <p:cxnSp>
        <p:nvCxnSpPr>
          <p:cNvPr id="167" name="Google Shape;167;p21"/>
          <p:cNvCxnSpPr>
            <a:stCxn id="168" idx="3"/>
          </p:cNvCxnSpPr>
          <p:nvPr/>
        </p:nvCxnSpPr>
        <p:spPr>
          <a:xfrm rot="10800000" flipH="1">
            <a:off x="1863125" y="2246738"/>
            <a:ext cx="2410200" cy="983400"/>
          </a:xfrm>
          <a:prstGeom prst="straightConnector1">
            <a:avLst/>
          </a:prstGeom>
          <a:noFill/>
          <a:ln w="19050" cap="flat" cmpd="sng">
            <a:solidFill>
              <a:srgbClr val="FF0000"/>
            </a:solidFill>
            <a:prstDash val="solid"/>
            <a:round/>
            <a:headEnd type="none" w="med" len="med"/>
            <a:tailEnd type="triangle" w="med" len="med"/>
          </a:ln>
        </p:spPr>
      </p:cxnSp>
      <p:sp>
        <p:nvSpPr>
          <p:cNvPr id="166" name="Google Shape;166;p21"/>
          <p:cNvSpPr txBox="1"/>
          <p:nvPr/>
        </p:nvSpPr>
        <p:spPr>
          <a:xfrm>
            <a:off x="72725" y="1651125"/>
            <a:ext cx="1690500" cy="46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Coagulant pump</a:t>
            </a:r>
            <a:endParaRPr/>
          </a:p>
        </p:txBody>
      </p:sp>
      <p:sp>
        <p:nvSpPr>
          <p:cNvPr id="168" name="Google Shape;168;p21"/>
          <p:cNvSpPr txBox="1"/>
          <p:nvPr/>
        </p:nvSpPr>
        <p:spPr>
          <a:xfrm>
            <a:off x="172625" y="3017438"/>
            <a:ext cx="1690500" cy="42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Humic acid pump</a:t>
            </a:r>
            <a:endParaRPr/>
          </a:p>
        </p:txBody>
      </p:sp>
      <p:cxnSp>
        <p:nvCxnSpPr>
          <p:cNvPr id="169" name="Google Shape;169;p21"/>
          <p:cNvCxnSpPr/>
          <p:nvPr/>
        </p:nvCxnSpPr>
        <p:spPr>
          <a:xfrm rot="10800000" flipH="1">
            <a:off x="1908650" y="3406538"/>
            <a:ext cx="2565300" cy="292500"/>
          </a:xfrm>
          <a:prstGeom prst="straightConnector1">
            <a:avLst/>
          </a:prstGeom>
          <a:noFill/>
          <a:ln w="19050" cap="flat" cmpd="sng">
            <a:solidFill>
              <a:srgbClr val="FF0000"/>
            </a:solidFill>
            <a:prstDash val="solid"/>
            <a:round/>
            <a:headEnd type="none" w="med" len="med"/>
            <a:tailEnd type="triangle" w="med" len="med"/>
          </a:ln>
        </p:spPr>
      </p:cxnSp>
      <p:sp>
        <p:nvSpPr>
          <p:cNvPr id="170" name="Google Shape;170;p21"/>
          <p:cNvSpPr txBox="1"/>
          <p:nvPr/>
        </p:nvSpPr>
        <p:spPr>
          <a:xfrm>
            <a:off x="108725" y="3516425"/>
            <a:ext cx="19902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Influent Turbidimeter</a:t>
            </a:r>
            <a:endParaRPr/>
          </a:p>
        </p:txBody>
      </p:sp>
      <p:sp>
        <p:nvSpPr>
          <p:cNvPr id="171" name="Google Shape;171;p21"/>
          <p:cNvSpPr txBox="1"/>
          <p:nvPr/>
        </p:nvSpPr>
        <p:spPr>
          <a:xfrm>
            <a:off x="231600" y="1225725"/>
            <a:ext cx="1367700" cy="42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Water pump</a:t>
            </a:r>
            <a:endParaRPr/>
          </a:p>
        </p:txBody>
      </p:sp>
      <p:cxnSp>
        <p:nvCxnSpPr>
          <p:cNvPr id="172" name="Google Shape;172;p21"/>
          <p:cNvCxnSpPr>
            <a:stCxn id="171" idx="3"/>
          </p:cNvCxnSpPr>
          <p:nvPr/>
        </p:nvCxnSpPr>
        <p:spPr>
          <a:xfrm>
            <a:off x="1599300" y="1438425"/>
            <a:ext cx="2127000" cy="547200"/>
          </a:xfrm>
          <a:prstGeom prst="straightConnector1">
            <a:avLst/>
          </a:prstGeom>
          <a:noFill/>
          <a:ln w="19050" cap="flat" cmpd="sng">
            <a:solidFill>
              <a:srgbClr val="FF0000"/>
            </a:solidFill>
            <a:prstDash val="solid"/>
            <a:round/>
            <a:headEnd type="none" w="med" len="med"/>
            <a:tailEnd type="triangle" w="med" len="med"/>
          </a:ln>
        </p:spPr>
      </p:cxnSp>
      <p:sp>
        <p:nvSpPr>
          <p:cNvPr id="173" name="Google Shape;173;p21"/>
          <p:cNvSpPr txBox="1"/>
          <p:nvPr/>
        </p:nvSpPr>
        <p:spPr>
          <a:xfrm>
            <a:off x="7369550" y="2071325"/>
            <a:ext cx="1644600" cy="40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Wastewater pump</a:t>
            </a:r>
            <a:endParaRPr/>
          </a:p>
        </p:txBody>
      </p:sp>
      <p:cxnSp>
        <p:nvCxnSpPr>
          <p:cNvPr id="174" name="Google Shape;174;p21"/>
          <p:cNvCxnSpPr>
            <a:stCxn id="173" idx="1"/>
          </p:cNvCxnSpPr>
          <p:nvPr/>
        </p:nvCxnSpPr>
        <p:spPr>
          <a:xfrm rot="10800000">
            <a:off x="4622750" y="2181875"/>
            <a:ext cx="2746800" cy="91500"/>
          </a:xfrm>
          <a:prstGeom prst="straightConnector1">
            <a:avLst/>
          </a:prstGeom>
          <a:noFill/>
          <a:ln w="19050" cap="flat" cmpd="sng">
            <a:solidFill>
              <a:srgbClr val="FF0000"/>
            </a:solidFill>
            <a:prstDash val="solid"/>
            <a:round/>
            <a:headEnd type="none" w="med" len="med"/>
            <a:tailEnd type="triangle" w="med" len="med"/>
          </a:ln>
        </p:spPr>
      </p:cxnSp>
      <p:sp>
        <p:nvSpPr>
          <p:cNvPr id="175" name="Google Shape;175;p21"/>
          <p:cNvSpPr txBox="1"/>
          <p:nvPr/>
        </p:nvSpPr>
        <p:spPr>
          <a:xfrm>
            <a:off x="7580738" y="3636806"/>
            <a:ext cx="14334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Flocculator</a:t>
            </a:r>
            <a:endParaRPr/>
          </a:p>
        </p:txBody>
      </p:sp>
      <p:cxnSp>
        <p:nvCxnSpPr>
          <p:cNvPr id="176" name="Google Shape;176;p21"/>
          <p:cNvCxnSpPr>
            <a:stCxn id="177" idx="1"/>
          </p:cNvCxnSpPr>
          <p:nvPr/>
        </p:nvCxnSpPr>
        <p:spPr>
          <a:xfrm rot="10800000">
            <a:off x="6005600" y="2789838"/>
            <a:ext cx="1221900" cy="352500"/>
          </a:xfrm>
          <a:prstGeom prst="straightConnector1">
            <a:avLst/>
          </a:prstGeom>
          <a:noFill/>
          <a:ln w="19050" cap="flat" cmpd="sng">
            <a:solidFill>
              <a:srgbClr val="FF0000"/>
            </a:solidFill>
            <a:prstDash val="solid"/>
            <a:round/>
            <a:headEnd type="none" w="med" len="med"/>
            <a:tailEnd type="triangle" w="med" len="med"/>
          </a:ln>
        </p:spPr>
      </p:cxnSp>
      <p:sp>
        <p:nvSpPr>
          <p:cNvPr id="178" name="Google Shape;178;p21"/>
          <p:cNvSpPr txBox="1"/>
          <p:nvPr/>
        </p:nvSpPr>
        <p:spPr>
          <a:xfrm>
            <a:off x="7280325" y="1152975"/>
            <a:ext cx="17640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Sedimentation Tank</a:t>
            </a:r>
            <a:endParaRPr/>
          </a:p>
        </p:txBody>
      </p:sp>
      <p:cxnSp>
        <p:nvCxnSpPr>
          <p:cNvPr id="179" name="Google Shape;179;p21"/>
          <p:cNvCxnSpPr/>
          <p:nvPr/>
        </p:nvCxnSpPr>
        <p:spPr>
          <a:xfrm flipH="1">
            <a:off x="5503600" y="1360575"/>
            <a:ext cx="1801800" cy="131100"/>
          </a:xfrm>
          <a:prstGeom prst="straightConnector1">
            <a:avLst/>
          </a:prstGeom>
          <a:noFill/>
          <a:ln w="19050" cap="flat" cmpd="sng">
            <a:solidFill>
              <a:srgbClr val="FF0000"/>
            </a:solidFill>
            <a:prstDash val="solid"/>
            <a:round/>
            <a:headEnd type="none" w="med" len="med"/>
            <a:tailEnd type="triangle" w="med" len="med"/>
          </a:ln>
        </p:spPr>
      </p:cxnSp>
      <p:sp>
        <p:nvSpPr>
          <p:cNvPr id="180" name="Google Shape;180;p21"/>
          <p:cNvSpPr txBox="1"/>
          <p:nvPr/>
        </p:nvSpPr>
        <p:spPr>
          <a:xfrm>
            <a:off x="1961775" y="4437175"/>
            <a:ext cx="3433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6: Image of lab set-up and experimental design</a:t>
            </a:r>
            <a:endParaRPr sz="1000"/>
          </a:p>
        </p:txBody>
      </p:sp>
      <p:cxnSp>
        <p:nvCxnSpPr>
          <p:cNvPr id="181" name="Google Shape;181;p21"/>
          <p:cNvCxnSpPr>
            <a:stCxn id="175" idx="1"/>
          </p:cNvCxnSpPr>
          <p:nvPr/>
        </p:nvCxnSpPr>
        <p:spPr>
          <a:xfrm rot="10800000">
            <a:off x="4167338" y="2610806"/>
            <a:ext cx="3413400" cy="1238700"/>
          </a:xfrm>
          <a:prstGeom prst="straightConnector1">
            <a:avLst/>
          </a:prstGeom>
          <a:noFill/>
          <a:ln w="19050" cap="flat" cmpd="sng">
            <a:solidFill>
              <a:srgbClr val="FF0000"/>
            </a:solidFill>
            <a:prstDash val="solid"/>
            <a:round/>
            <a:headEnd type="none" w="med" len="med"/>
            <a:tailEnd type="triangle" w="med" len="med"/>
          </a:ln>
        </p:spPr>
      </p:cxnSp>
      <p:sp>
        <p:nvSpPr>
          <p:cNvPr id="177" name="Google Shape;177;p21"/>
          <p:cNvSpPr txBox="1"/>
          <p:nvPr/>
        </p:nvSpPr>
        <p:spPr>
          <a:xfrm>
            <a:off x="7227500" y="2929638"/>
            <a:ext cx="19902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Effluent Turbidimeter</a:t>
            </a:r>
            <a:endParaRPr/>
          </a:p>
        </p:txBody>
      </p:sp>
      <p:sp>
        <p:nvSpPr>
          <p:cNvPr id="182" name="Google Shape;182;p21"/>
          <p:cNvSpPr txBox="1"/>
          <p:nvPr/>
        </p:nvSpPr>
        <p:spPr>
          <a:xfrm>
            <a:off x="169025" y="2227928"/>
            <a:ext cx="1869600" cy="5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Activated carbon pump</a:t>
            </a:r>
            <a:endParaRPr/>
          </a:p>
        </p:txBody>
      </p:sp>
      <p:cxnSp>
        <p:nvCxnSpPr>
          <p:cNvPr id="183" name="Google Shape;183;p21"/>
          <p:cNvCxnSpPr/>
          <p:nvPr/>
        </p:nvCxnSpPr>
        <p:spPr>
          <a:xfrm rot="10800000" flipH="1">
            <a:off x="1863125" y="2249225"/>
            <a:ext cx="1328100" cy="384300"/>
          </a:xfrm>
          <a:prstGeom prst="straightConnector1">
            <a:avLst/>
          </a:prstGeom>
          <a:noFill/>
          <a:ln w="19050" cap="flat" cmpd="sng">
            <a:solidFill>
              <a:srgbClr val="FF0000"/>
            </a:solidFill>
            <a:prstDash val="solid"/>
            <a:round/>
            <a:headEnd type="none" w="med" len="med"/>
            <a:tailEnd type="triangle" w="med" len="med"/>
          </a:ln>
        </p:spPr>
      </p:cxnSp>
      <p:sp>
        <p:nvSpPr>
          <p:cNvPr id="184" name="Google Shape;184;p21"/>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Final Presentation Fall 2022 | Page 9</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85" name="Google Shape;185;p21"/>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3867</Words>
  <Application>Microsoft Macintosh PowerPoint</Application>
  <PresentationFormat>On-screen Show (16:9)</PresentationFormat>
  <Paragraphs>286</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Roboto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Rachel Mary Lai</cp:lastModifiedBy>
  <cp:revision>1</cp:revision>
  <dcterms:modified xsi:type="dcterms:W3CDTF">2022-12-02T00:56:13Z</dcterms:modified>
</cp:coreProperties>
</file>